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917" r:id="rId4"/>
  </p:sldMasterIdLst>
  <p:notesMasterIdLst>
    <p:notesMasterId r:id="rId84"/>
  </p:notesMasterIdLst>
  <p:handoutMasterIdLst>
    <p:handoutMasterId r:id="rId85"/>
  </p:handoutMasterIdLst>
  <p:sldIdLst>
    <p:sldId id="256" r:id="rId5"/>
    <p:sldId id="278" r:id="rId6"/>
    <p:sldId id="275" r:id="rId7"/>
    <p:sldId id="276" r:id="rId8"/>
    <p:sldId id="279" r:id="rId9"/>
    <p:sldId id="277" r:id="rId10"/>
    <p:sldId id="280" r:id="rId11"/>
    <p:sldId id="281" r:id="rId12"/>
    <p:sldId id="326" r:id="rId13"/>
    <p:sldId id="282" r:id="rId14"/>
    <p:sldId id="327" r:id="rId15"/>
    <p:sldId id="286" r:id="rId16"/>
    <p:sldId id="328" r:id="rId17"/>
    <p:sldId id="285" r:id="rId18"/>
    <p:sldId id="288" r:id="rId19"/>
    <p:sldId id="329" r:id="rId20"/>
    <p:sldId id="330" r:id="rId21"/>
    <p:sldId id="331" r:id="rId22"/>
    <p:sldId id="332" r:id="rId23"/>
    <p:sldId id="333" r:id="rId24"/>
    <p:sldId id="293" r:id="rId25"/>
    <p:sldId id="295" r:id="rId26"/>
    <p:sldId id="296" r:id="rId27"/>
    <p:sldId id="334" r:id="rId28"/>
    <p:sldId id="298" r:id="rId29"/>
    <p:sldId id="299" r:id="rId30"/>
    <p:sldId id="300" r:id="rId31"/>
    <p:sldId id="301" r:id="rId32"/>
    <p:sldId id="302" r:id="rId33"/>
    <p:sldId id="305" r:id="rId34"/>
    <p:sldId id="306" r:id="rId35"/>
    <p:sldId id="307" r:id="rId36"/>
    <p:sldId id="303" r:id="rId37"/>
    <p:sldId id="304" r:id="rId38"/>
    <p:sldId id="308" r:id="rId39"/>
    <p:sldId id="335" r:id="rId40"/>
    <p:sldId id="336" r:id="rId41"/>
    <p:sldId id="337" r:id="rId42"/>
    <p:sldId id="338" r:id="rId43"/>
    <p:sldId id="312" r:id="rId44"/>
    <p:sldId id="339" r:id="rId45"/>
    <p:sldId id="316" r:id="rId46"/>
    <p:sldId id="315" r:id="rId47"/>
    <p:sldId id="317" r:id="rId48"/>
    <p:sldId id="318" r:id="rId49"/>
    <p:sldId id="320" r:id="rId50"/>
    <p:sldId id="319" r:id="rId51"/>
    <p:sldId id="321" r:id="rId52"/>
    <p:sldId id="322" r:id="rId53"/>
    <p:sldId id="323" r:id="rId54"/>
    <p:sldId id="324" r:id="rId55"/>
    <p:sldId id="325"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62" r:id="rId79"/>
    <p:sldId id="363" r:id="rId80"/>
    <p:sldId id="364" r:id="rId81"/>
    <p:sldId id="365" r:id="rId82"/>
    <p:sldId id="274" r:id="rId83"/>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FF9900"/>
    <a:srgbClr val="953322"/>
    <a:srgbClr val="AC3EC1"/>
    <a:srgbClr val="4C0A54"/>
    <a:srgbClr val="3B1055"/>
    <a:srgbClr val="836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353" autoAdjust="0"/>
  </p:normalViewPr>
  <p:slideViewPr>
    <p:cSldViewPr snapToGrid="0" snapToObjects="1">
      <p:cViewPr>
        <p:scale>
          <a:sx n="46" d="100"/>
          <a:sy n="46" d="100"/>
        </p:scale>
        <p:origin x="1854" y="687"/>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7F2D40-DF92-4ADE-A761-CBF896599CA3}"/>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a:extLst>
              <a:ext uri="{FF2B5EF4-FFF2-40B4-BE49-F238E27FC236}">
                <a16:creationId xmlns:a16="http://schemas.microsoft.com/office/drawing/2014/main" id="{874F42E9-55BA-437C-85B3-324B4E2BF264}"/>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866D81A9-CFC2-4640-899E-DD3E177BE50A}" type="datetimeFigureOut">
              <a:rPr lang="en-US" smtClean="0"/>
              <a:t>5/31/2024</a:t>
            </a:fld>
            <a:endParaRPr lang="en-US" dirty="0"/>
          </a:p>
        </p:txBody>
      </p:sp>
      <p:sp>
        <p:nvSpPr>
          <p:cNvPr id="4" name="Footer Placeholder 3">
            <a:extLst>
              <a:ext uri="{FF2B5EF4-FFF2-40B4-BE49-F238E27FC236}">
                <a16:creationId xmlns:a16="http://schemas.microsoft.com/office/drawing/2014/main" id="{407DF0FD-84A5-462F-A0AC-B2CEF6020C45}"/>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D85C710-014C-4C89-9B64-843B9863CEBF}"/>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AA1E50F4-C55A-473A-A70B-4B042EF011A9}" type="datetimeFigureOut">
              <a:rPr lang="en-US" smtClean="0"/>
              <a:t>5/31/2024</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79</a:t>
            </a:fld>
            <a:endParaRPr lang="en-US" dirty="0"/>
          </a:p>
        </p:txBody>
      </p:sp>
    </p:spTree>
    <p:extLst>
      <p:ext uri="{BB962C8B-B14F-4D97-AF65-F5344CB8AC3E}">
        <p14:creationId xmlns:p14="http://schemas.microsoft.com/office/powerpoint/2010/main" val="20483474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2742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974868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81947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8465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7DE6118-2437-4B30-8E3C-4D2BE6020583}" type="datetimeFigureOut">
              <a:rPr lang="en-US" smtClean="0"/>
              <a:pPr/>
              <a:t>5/31/2024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57955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36870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9647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8747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58234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5/31/2024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56685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5/31/2024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2879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7DE6118-2437-4B30-8E3C-4D2BE6020583}" type="datetimeFigureOut">
              <a:rPr lang="en-US" smtClean="0"/>
              <a:pPr/>
              <a:t>5/31/2024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66233477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hyperlink" Target="https://m.egwwritings.org/en/book/1965.63097#63097"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hyperlink" Target="https://m.egwwritings.org/en/book/1965.63147#63147"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C7600-5BA8-4A54-887F-74AF87750A31}"/>
              </a:ext>
            </a:extLst>
          </p:cNvPr>
          <p:cNvSpPr>
            <a:spLocks noGrp="1"/>
          </p:cNvSpPr>
          <p:nvPr>
            <p:ph type="ctrTitle"/>
          </p:nvPr>
        </p:nvSpPr>
        <p:spPr>
          <a:xfrm>
            <a:off x="128225" y="114295"/>
            <a:ext cx="11916630" cy="1499023"/>
          </a:xfrm>
        </p:spPr>
        <p:txBody>
          <a:bodyPr>
            <a:normAutofit/>
          </a:bodyPr>
          <a:lstStyle/>
          <a:p>
            <a:r>
              <a:rPr lang="en-US" sz="5300" b="1" dirty="0"/>
              <a:t>The Foundation of God’s Government</a:t>
            </a:r>
          </a:p>
        </p:txBody>
      </p:sp>
      <p:sp>
        <p:nvSpPr>
          <p:cNvPr id="3" name="Subtitle 2">
            <a:extLst>
              <a:ext uri="{FF2B5EF4-FFF2-40B4-BE49-F238E27FC236}">
                <a16:creationId xmlns:a16="http://schemas.microsoft.com/office/drawing/2014/main" id="{AE584786-6548-4BB4-95FD-977AD1F362C6}"/>
              </a:ext>
            </a:extLst>
          </p:cNvPr>
          <p:cNvSpPr>
            <a:spLocks noGrp="1"/>
          </p:cNvSpPr>
          <p:nvPr>
            <p:ph type="subTitle" idx="1"/>
          </p:nvPr>
        </p:nvSpPr>
        <p:spPr>
          <a:xfrm>
            <a:off x="1113515" y="1613319"/>
            <a:ext cx="9906419" cy="2487342"/>
          </a:xfrm>
        </p:spPr>
        <p:txBody>
          <a:bodyPr>
            <a:noAutofit/>
          </a:bodyPr>
          <a:lstStyle/>
          <a:p>
            <a:r>
              <a:rPr lang="en-US" sz="3600" b="1" dirty="0">
                <a:solidFill>
                  <a:srgbClr val="953322"/>
                </a:solidFill>
              </a:rPr>
              <a:t>Revelation 12, 14</a:t>
            </a:r>
          </a:p>
          <a:p>
            <a:r>
              <a:rPr lang="en-US" sz="3600" b="1" dirty="0">
                <a:solidFill>
                  <a:srgbClr val="953322"/>
                </a:solidFill>
              </a:rPr>
              <a:t>The Great Controversy Ch. 25, 26, 27</a:t>
            </a:r>
          </a:p>
          <a:p>
            <a:endParaRPr lang="en-US" sz="1100" dirty="0">
              <a:solidFill>
                <a:srgbClr val="953322"/>
              </a:solidFill>
            </a:endParaRPr>
          </a:p>
          <a:p>
            <a:endParaRPr lang="en-US" sz="2400" dirty="0">
              <a:solidFill>
                <a:srgbClr val="953322"/>
              </a:solidFill>
            </a:endParaRPr>
          </a:p>
          <a:p>
            <a:r>
              <a:rPr lang="en-US" sz="2400" dirty="0">
                <a:solidFill>
                  <a:srgbClr val="953322"/>
                </a:solidFill>
              </a:rPr>
              <a:t>Lesson 9, 2</a:t>
            </a:r>
            <a:r>
              <a:rPr lang="en-US" sz="2400" baseline="30000" dirty="0">
                <a:solidFill>
                  <a:srgbClr val="953322"/>
                </a:solidFill>
              </a:rPr>
              <a:t>nd</a:t>
            </a:r>
            <a:r>
              <a:rPr lang="en-US" sz="2400" dirty="0">
                <a:solidFill>
                  <a:srgbClr val="953322"/>
                </a:solidFill>
              </a:rPr>
              <a:t> Quarter 2024</a:t>
            </a: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3813464" y="484632"/>
            <a:ext cx="7314784" cy="1609344"/>
          </a:xfrm>
        </p:spPr>
        <p:txBody>
          <a:bodyPr/>
          <a:lstStyle/>
          <a:p>
            <a:r>
              <a:rPr lang="en-US" dirty="0">
                <a:solidFill>
                  <a:srgbClr val="953322"/>
                </a:solidFill>
              </a:rPr>
              <a:t>Revelation 12:5-17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3813464" y="1830461"/>
            <a:ext cx="8239991" cy="4317229"/>
          </a:xfrm>
        </p:spPr>
        <p:txBody>
          <a:bodyPr>
            <a:normAutofit lnSpcReduction="10000"/>
          </a:bodyPr>
          <a:lstStyle/>
          <a:p>
            <a:pPr algn="l"/>
            <a:r>
              <a:rPr lang="en-US" sz="3600" b="1" i="0" baseline="30000" dirty="0">
                <a:solidFill>
                  <a:srgbClr val="000000"/>
                </a:solidFill>
                <a:effectLst/>
                <a:highlight>
                  <a:srgbClr val="FFFFFF"/>
                </a:highlight>
                <a:latin typeface="system-ui"/>
              </a:rPr>
              <a:t>5 </a:t>
            </a:r>
            <a:r>
              <a:rPr lang="en-US" sz="3600" b="0" i="0" dirty="0">
                <a:solidFill>
                  <a:srgbClr val="000000"/>
                </a:solidFill>
                <a:effectLst/>
                <a:highlight>
                  <a:srgbClr val="FFFFFF"/>
                </a:highlight>
                <a:latin typeface="system-ui"/>
              </a:rPr>
              <a:t>And she brought forth a man child, who was to rule all nations with a rod of iron: and her child was caught up unto God, and to his throne.</a:t>
            </a:r>
          </a:p>
          <a:p>
            <a:pPr algn="l"/>
            <a:r>
              <a:rPr lang="en-US" sz="3600" b="1" i="0" baseline="30000" dirty="0">
                <a:solidFill>
                  <a:srgbClr val="000000"/>
                </a:solidFill>
                <a:effectLst/>
                <a:highlight>
                  <a:srgbClr val="FFFFFF"/>
                </a:highlight>
                <a:latin typeface="system-ui"/>
              </a:rPr>
              <a:t>6 </a:t>
            </a:r>
            <a:r>
              <a:rPr lang="en-US" sz="3600" b="0" i="0" dirty="0">
                <a:solidFill>
                  <a:srgbClr val="000000"/>
                </a:solidFill>
                <a:effectLst/>
                <a:highlight>
                  <a:srgbClr val="FFFFFF"/>
                </a:highlight>
                <a:latin typeface="system-ui"/>
              </a:rPr>
              <a:t>And the woman fled into the wilderness, where she hath a place prepared of God, that they should feed her there a thousand two hundred and threescore days.</a:t>
            </a:r>
          </a:p>
          <a:p>
            <a:pPr marL="0" indent="0">
              <a:buNone/>
            </a:pPr>
            <a:endParaRPr lang="en-US" dirty="0"/>
          </a:p>
        </p:txBody>
      </p:sp>
      <p:pic>
        <p:nvPicPr>
          <p:cNvPr id="6146" name="Picture 2" descr="What does Revelation 12:6 mean? | Bible Art">
            <a:extLst>
              <a:ext uri="{FF2B5EF4-FFF2-40B4-BE49-F238E27FC236}">
                <a16:creationId xmlns:a16="http://schemas.microsoft.com/office/drawing/2014/main" id="{E3E21A9F-950E-E9D6-EF84-10407FB58D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387" r="21803" b="14204"/>
          <a:stretch/>
        </p:blipFill>
        <p:spPr bwMode="auto">
          <a:xfrm>
            <a:off x="0" y="0"/>
            <a:ext cx="36617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702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3813464" y="484632"/>
            <a:ext cx="7314784" cy="1609344"/>
          </a:xfrm>
        </p:spPr>
        <p:txBody>
          <a:bodyPr/>
          <a:lstStyle/>
          <a:p>
            <a:r>
              <a:rPr lang="en-US" dirty="0">
                <a:solidFill>
                  <a:srgbClr val="953322"/>
                </a:solidFill>
              </a:rPr>
              <a:t>Revelation 12:5-17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3813464" y="1830461"/>
            <a:ext cx="8239991" cy="4317229"/>
          </a:xfrm>
        </p:spPr>
        <p:txBody>
          <a:bodyPr>
            <a:normAutofit lnSpcReduction="10000"/>
          </a:bodyPr>
          <a:lstStyle/>
          <a:p>
            <a:pPr algn="l"/>
            <a:r>
              <a:rPr lang="en-US" sz="3600" b="1" i="0" baseline="30000" dirty="0">
                <a:solidFill>
                  <a:srgbClr val="000000"/>
                </a:solidFill>
                <a:effectLst/>
                <a:highlight>
                  <a:srgbClr val="FFFFFF"/>
                </a:highlight>
                <a:latin typeface="system-ui"/>
              </a:rPr>
              <a:t>5 </a:t>
            </a:r>
            <a:r>
              <a:rPr lang="en-US" sz="3600" b="0" i="0" dirty="0">
                <a:solidFill>
                  <a:srgbClr val="000000"/>
                </a:solidFill>
                <a:effectLst/>
                <a:highlight>
                  <a:srgbClr val="FFFFFF"/>
                </a:highlight>
                <a:latin typeface="system-ui"/>
              </a:rPr>
              <a:t>And she brought forth a man child, who was to rule all nations with a rod of iron: and her child was caught up unto God, and to his throne.</a:t>
            </a:r>
          </a:p>
          <a:p>
            <a:pPr algn="l"/>
            <a:r>
              <a:rPr lang="en-US" sz="3600" b="1" i="0" baseline="30000" dirty="0">
                <a:solidFill>
                  <a:srgbClr val="000000"/>
                </a:solidFill>
                <a:effectLst/>
                <a:highlight>
                  <a:srgbClr val="FFFFFF"/>
                </a:highlight>
                <a:latin typeface="system-ui"/>
              </a:rPr>
              <a:t>6 </a:t>
            </a:r>
            <a:r>
              <a:rPr lang="en-US" sz="3600" b="0" i="0" dirty="0">
                <a:solidFill>
                  <a:srgbClr val="000000"/>
                </a:solidFill>
                <a:effectLst/>
                <a:highlight>
                  <a:srgbClr val="FFFFFF"/>
                </a:highlight>
                <a:latin typeface="system-ui"/>
              </a:rPr>
              <a:t>And the woman fled into the wilderness, where she hath a place prepared of God, that they should feed her there a thousand two hundred and threescore days.</a:t>
            </a:r>
          </a:p>
          <a:p>
            <a:pPr marL="0" indent="0">
              <a:buNone/>
            </a:pPr>
            <a:endParaRPr lang="en-US" dirty="0"/>
          </a:p>
        </p:txBody>
      </p:sp>
      <p:pic>
        <p:nvPicPr>
          <p:cNvPr id="6146" name="Picture 2" descr="What does Revelation 12:6 mean? | Bible Art">
            <a:extLst>
              <a:ext uri="{FF2B5EF4-FFF2-40B4-BE49-F238E27FC236}">
                <a16:creationId xmlns:a16="http://schemas.microsoft.com/office/drawing/2014/main" id="{E3E21A9F-950E-E9D6-EF84-10407FB58D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387" r="21803" b="14204"/>
          <a:stretch/>
        </p:blipFill>
        <p:spPr bwMode="auto">
          <a:xfrm>
            <a:off x="0" y="0"/>
            <a:ext cx="366176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Up 3">
            <a:extLst>
              <a:ext uri="{FF2B5EF4-FFF2-40B4-BE49-F238E27FC236}">
                <a16:creationId xmlns:a16="http://schemas.microsoft.com/office/drawing/2014/main" id="{8C1DD10E-F027-C6B5-0BFD-67D4BFCFD698}"/>
              </a:ext>
            </a:extLst>
          </p:cNvPr>
          <p:cNvSpPr/>
          <p:nvPr/>
        </p:nvSpPr>
        <p:spPr>
          <a:xfrm rot="1654204">
            <a:off x="3392380" y="2027016"/>
            <a:ext cx="9093550" cy="3682825"/>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A586C-5EEE-320C-1B45-EBB7750D80A3}"/>
              </a:ext>
            </a:extLst>
          </p:cNvPr>
          <p:cNvSpPr txBox="1"/>
          <p:nvPr/>
        </p:nvSpPr>
        <p:spPr>
          <a:xfrm rot="1654204">
            <a:off x="5921169" y="2646297"/>
            <a:ext cx="4086422" cy="3046988"/>
          </a:xfrm>
          <a:prstGeom prst="rect">
            <a:avLst/>
          </a:prstGeom>
          <a:noFill/>
        </p:spPr>
        <p:txBody>
          <a:bodyPr wrap="square" rtlCol="0">
            <a:spAutoFit/>
          </a:bodyPr>
          <a:lstStyle/>
          <a:p>
            <a:r>
              <a:rPr lang="en-US" sz="3200" dirty="0">
                <a:solidFill>
                  <a:schemeClr val="bg1"/>
                </a:solidFill>
              </a:rPr>
              <a:t>Clearly Jesus… But Jesus in His role as the Ascended King of Kings, not in His role as Servant or Sacrifice.  </a:t>
            </a:r>
          </a:p>
        </p:txBody>
      </p:sp>
    </p:spTree>
    <p:extLst>
      <p:ext uri="{BB962C8B-B14F-4D97-AF65-F5344CB8AC3E}">
        <p14:creationId xmlns:p14="http://schemas.microsoft.com/office/powerpoint/2010/main" val="2379700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342484" y="26185"/>
            <a:ext cx="10058400" cy="1609344"/>
          </a:xfrm>
        </p:spPr>
        <p:txBody>
          <a:bodyPr/>
          <a:lstStyle/>
          <a:p>
            <a:r>
              <a:rPr lang="en-US" dirty="0">
                <a:solidFill>
                  <a:srgbClr val="953322"/>
                </a:solidFill>
              </a:rPr>
              <a:t>Revelation 12:5-17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342484" y="1601861"/>
            <a:ext cx="7315616" cy="4317229"/>
          </a:xfrm>
        </p:spPr>
        <p:txBody>
          <a:bodyPr>
            <a:normAutofit lnSpcReduction="10000"/>
          </a:bodyPr>
          <a:lstStyle/>
          <a:p>
            <a:pPr algn="l"/>
            <a:r>
              <a:rPr lang="en-US" sz="3600" b="1" i="0" baseline="30000" dirty="0">
                <a:solidFill>
                  <a:srgbClr val="000000"/>
                </a:solidFill>
                <a:effectLst/>
                <a:highlight>
                  <a:srgbClr val="FFFFFF"/>
                </a:highlight>
                <a:latin typeface="system-ui"/>
              </a:rPr>
              <a:t>5 </a:t>
            </a:r>
            <a:r>
              <a:rPr lang="en-US" sz="3600" b="0" i="0" dirty="0">
                <a:solidFill>
                  <a:srgbClr val="000000"/>
                </a:solidFill>
                <a:effectLst/>
                <a:highlight>
                  <a:srgbClr val="FFFFFF"/>
                </a:highlight>
                <a:latin typeface="system-ui"/>
              </a:rPr>
              <a:t>And she brought forth a man child, who was to rule all nations with a rod of iron: and her child was caught up unto God, and to his throne.</a:t>
            </a:r>
          </a:p>
          <a:p>
            <a:pPr algn="l"/>
            <a:r>
              <a:rPr lang="en-US" sz="3600" b="1" i="0" baseline="30000" dirty="0">
                <a:solidFill>
                  <a:srgbClr val="000000"/>
                </a:solidFill>
                <a:effectLst/>
                <a:highlight>
                  <a:srgbClr val="FFFFFF"/>
                </a:highlight>
                <a:latin typeface="system-ui"/>
              </a:rPr>
              <a:t>6 </a:t>
            </a:r>
            <a:r>
              <a:rPr lang="en-US" sz="3600" b="0" i="0" dirty="0">
                <a:solidFill>
                  <a:srgbClr val="000000"/>
                </a:solidFill>
                <a:effectLst/>
                <a:highlight>
                  <a:srgbClr val="FFFFFF"/>
                </a:highlight>
                <a:latin typeface="system-ui"/>
              </a:rPr>
              <a:t>And the woman fled into the wilderness, where she hath a place prepared of God, that they should feed her there a thousand two hundred and threescore days.</a:t>
            </a:r>
          </a:p>
          <a:p>
            <a:pPr marL="0" indent="0">
              <a:buNone/>
            </a:pPr>
            <a:endParaRPr lang="en-US" dirty="0"/>
          </a:p>
        </p:txBody>
      </p:sp>
      <p:pic>
        <p:nvPicPr>
          <p:cNvPr id="7170" name="Picture 2" descr="kerry on X: &quot;#Jesus #Endtimes #God #Wrath #Bible #Study #Almight  #Christians #Chrches #Churches #rapture #tribulation #Apocallypse  #Amaggedon Then the woman fled into the wilderness, where she has a place  prepared by God,">
            <a:extLst>
              <a:ext uri="{FF2B5EF4-FFF2-40B4-BE49-F238E27FC236}">
                <a16:creationId xmlns:a16="http://schemas.microsoft.com/office/drawing/2014/main" id="{A4113AD8-6E90-C11D-F3A6-A6BF17A9CC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11" r="28922"/>
          <a:stretch/>
        </p:blipFill>
        <p:spPr bwMode="auto">
          <a:xfrm>
            <a:off x="7834745" y="0"/>
            <a:ext cx="43572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992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342484" y="26185"/>
            <a:ext cx="10058400" cy="1609344"/>
          </a:xfrm>
        </p:spPr>
        <p:txBody>
          <a:bodyPr/>
          <a:lstStyle/>
          <a:p>
            <a:r>
              <a:rPr lang="en-US" dirty="0">
                <a:solidFill>
                  <a:srgbClr val="953322"/>
                </a:solidFill>
              </a:rPr>
              <a:t>Revelation 12:5-17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342484" y="1601861"/>
            <a:ext cx="7315616" cy="4317229"/>
          </a:xfrm>
        </p:spPr>
        <p:txBody>
          <a:bodyPr>
            <a:normAutofit lnSpcReduction="10000"/>
          </a:bodyPr>
          <a:lstStyle/>
          <a:p>
            <a:pPr algn="l"/>
            <a:r>
              <a:rPr lang="en-US" sz="3600" b="1" i="0" baseline="30000" dirty="0">
                <a:solidFill>
                  <a:srgbClr val="000000"/>
                </a:solidFill>
                <a:effectLst/>
                <a:highlight>
                  <a:srgbClr val="FFFFFF"/>
                </a:highlight>
                <a:latin typeface="system-ui"/>
              </a:rPr>
              <a:t>5 </a:t>
            </a:r>
            <a:r>
              <a:rPr lang="en-US" sz="3600" b="0" i="0" dirty="0">
                <a:solidFill>
                  <a:srgbClr val="000000"/>
                </a:solidFill>
                <a:effectLst/>
                <a:highlight>
                  <a:srgbClr val="FFFFFF"/>
                </a:highlight>
                <a:latin typeface="system-ui"/>
              </a:rPr>
              <a:t>And she brought forth a man child, who was to rule all nations with a rod of iron: and her child was caught up unto God, and to his throne.</a:t>
            </a:r>
          </a:p>
          <a:p>
            <a:pPr algn="l"/>
            <a:r>
              <a:rPr lang="en-US" sz="3600" b="1" i="0" baseline="30000" dirty="0">
                <a:solidFill>
                  <a:srgbClr val="000000"/>
                </a:solidFill>
                <a:effectLst/>
                <a:highlight>
                  <a:srgbClr val="FFFFFF"/>
                </a:highlight>
                <a:latin typeface="system-ui"/>
              </a:rPr>
              <a:t>6 </a:t>
            </a:r>
            <a:r>
              <a:rPr lang="en-US" sz="3600" b="0" i="0" dirty="0">
                <a:solidFill>
                  <a:srgbClr val="000000"/>
                </a:solidFill>
                <a:effectLst/>
                <a:highlight>
                  <a:srgbClr val="FFFFFF"/>
                </a:highlight>
                <a:latin typeface="system-ui"/>
              </a:rPr>
              <a:t>And the woman fled into the wilderness, where she hath a place prepared of God, that they should feed her there a thousand two hundred and threescore days.</a:t>
            </a:r>
          </a:p>
          <a:p>
            <a:pPr marL="0" indent="0">
              <a:buNone/>
            </a:pPr>
            <a:endParaRPr lang="en-US" dirty="0"/>
          </a:p>
        </p:txBody>
      </p:sp>
      <p:pic>
        <p:nvPicPr>
          <p:cNvPr id="7170" name="Picture 2" descr="kerry on X: &quot;#Jesus #Endtimes #God #Wrath #Bible #Study #Almight  #Christians #Chrches #Churches #rapture #tribulation #Apocallypse  #Amaggedon Then the woman fled into the wilderness, where she has a place  prepared by God,">
            <a:extLst>
              <a:ext uri="{FF2B5EF4-FFF2-40B4-BE49-F238E27FC236}">
                <a16:creationId xmlns:a16="http://schemas.microsoft.com/office/drawing/2014/main" id="{A4113AD8-6E90-C11D-F3A6-A6BF17A9CC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11" r="28922"/>
          <a:stretch/>
        </p:blipFill>
        <p:spPr bwMode="auto">
          <a:xfrm>
            <a:off x="7834745" y="0"/>
            <a:ext cx="4357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Down 3">
            <a:extLst>
              <a:ext uri="{FF2B5EF4-FFF2-40B4-BE49-F238E27FC236}">
                <a16:creationId xmlns:a16="http://schemas.microsoft.com/office/drawing/2014/main" id="{FE69C3D5-4AC5-9184-5901-6AA97205FD04}"/>
              </a:ext>
            </a:extLst>
          </p:cNvPr>
          <p:cNvSpPr/>
          <p:nvPr/>
        </p:nvSpPr>
        <p:spPr>
          <a:xfrm rot="1825161">
            <a:off x="-310602" y="1181324"/>
            <a:ext cx="7876453" cy="3203553"/>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6D31001-58EA-55EC-D568-AA1110B69D51}"/>
              </a:ext>
            </a:extLst>
          </p:cNvPr>
          <p:cNvSpPr txBox="1"/>
          <p:nvPr/>
        </p:nvSpPr>
        <p:spPr>
          <a:xfrm rot="1825161">
            <a:off x="2035307" y="1160041"/>
            <a:ext cx="3651294" cy="2677656"/>
          </a:xfrm>
          <a:prstGeom prst="rect">
            <a:avLst/>
          </a:prstGeom>
          <a:noFill/>
        </p:spPr>
        <p:txBody>
          <a:bodyPr wrap="square" rtlCol="0">
            <a:spAutoFit/>
          </a:bodyPr>
          <a:lstStyle/>
          <a:p>
            <a:r>
              <a:rPr lang="en-US" sz="2800" dirty="0">
                <a:solidFill>
                  <a:schemeClr val="bg1"/>
                </a:solidFill>
              </a:rPr>
              <a:t>Christ’s true church is protected in the “wilderness” after His ascension, and preserved there for 2300 years.  </a:t>
            </a:r>
          </a:p>
        </p:txBody>
      </p:sp>
    </p:spTree>
    <p:extLst>
      <p:ext uri="{BB962C8B-B14F-4D97-AF65-F5344CB8AC3E}">
        <p14:creationId xmlns:p14="http://schemas.microsoft.com/office/powerpoint/2010/main" val="361543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3948546" y="-120965"/>
            <a:ext cx="10058400" cy="1609344"/>
          </a:xfrm>
        </p:spPr>
        <p:txBody>
          <a:bodyPr/>
          <a:lstStyle/>
          <a:p>
            <a:r>
              <a:rPr lang="en-US" dirty="0">
                <a:solidFill>
                  <a:srgbClr val="953322"/>
                </a:solidFill>
              </a:rPr>
              <a:t>Revelation 12:7-17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3948546" y="1111828"/>
            <a:ext cx="7959020" cy="5648928"/>
          </a:xfrm>
        </p:spPr>
        <p:txBody>
          <a:bodyPr>
            <a:normAutofit lnSpcReduction="10000"/>
          </a:bodyPr>
          <a:lstStyle/>
          <a:p>
            <a:pPr algn="l"/>
            <a:r>
              <a:rPr lang="en-US" sz="3600" b="1" i="0" baseline="30000" dirty="0">
                <a:solidFill>
                  <a:srgbClr val="000000"/>
                </a:solidFill>
                <a:effectLst/>
                <a:highlight>
                  <a:srgbClr val="FFFFFF"/>
                </a:highlight>
                <a:latin typeface="system-ui"/>
              </a:rPr>
              <a:t>7 </a:t>
            </a:r>
            <a:r>
              <a:rPr lang="en-US" sz="3600" b="0" i="0" dirty="0">
                <a:solidFill>
                  <a:srgbClr val="000000"/>
                </a:solidFill>
                <a:effectLst/>
                <a:highlight>
                  <a:srgbClr val="FFFFFF"/>
                </a:highlight>
                <a:latin typeface="system-ui"/>
              </a:rPr>
              <a:t>And there was war in heaven: Michael and his angels fought against the dragon; and the dragon fought and his angels,</a:t>
            </a:r>
          </a:p>
          <a:p>
            <a:pPr algn="l"/>
            <a:r>
              <a:rPr lang="en-US" sz="3600" b="1" i="0" baseline="30000" dirty="0">
                <a:solidFill>
                  <a:srgbClr val="000000"/>
                </a:solidFill>
                <a:effectLst/>
                <a:highlight>
                  <a:srgbClr val="FFFFFF"/>
                </a:highlight>
                <a:latin typeface="system-ui"/>
              </a:rPr>
              <a:t>8 </a:t>
            </a:r>
            <a:r>
              <a:rPr lang="en-US" sz="3600" b="0" i="0" dirty="0">
                <a:solidFill>
                  <a:srgbClr val="000000"/>
                </a:solidFill>
                <a:effectLst/>
                <a:highlight>
                  <a:srgbClr val="FFFFFF"/>
                </a:highlight>
                <a:latin typeface="system-ui"/>
              </a:rPr>
              <a:t>And prevailed not; neither was their place found any more in heaven.</a:t>
            </a:r>
          </a:p>
          <a:p>
            <a:pPr algn="l"/>
            <a:r>
              <a:rPr lang="en-US" sz="3600" b="1" i="0" baseline="30000" dirty="0">
                <a:solidFill>
                  <a:srgbClr val="000000"/>
                </a:solidFill>
                <a:effectLst/>
                <a:highlight>
                  <a:srgbClr val="FFFFFF"/>
                </a:highlight>
                <a:latin typeface="system-ui"/>
              </a:rPr>
              <a:t>9 </a:t>
            </a:r>
            <a:r>
              <a:rPr lang="en-US" sz="3600" b="0" i="0" dirty="0">
                <a:solidFill>
                  <a:srgbClr val="000000"/>
                </a:solidFill>
                <a:effectLst/>
                <a:highlight>
                  <a:srgbClr val="FFFFFF"/>
                </a:highlight>
                <a:latin typeface="system-ui"/>
              </a:rPr>
              <a:t>And the great dragon was cast out, that old serpent, called the Devil, and Satan, which </a:t>
            </a:r>
            <a:r>
              <a:rPr lang="en-US" sz="3600" b="0" i="0" dirty="0" err="1">
                <a:solidFill>
                  <a:srgbClr val="000000"/>
                </a:solidFill>
                <a:effectLst/>
                <a:highlight>
                  <a:srgbClr val="FFFFFF"/>
                </a:highlight>
                <a:latin typeface="system-ui"/>
              </a:rPr>
              <a:t>deceiveth</a:t>
            </a:r>
            <a:r>
              <a:rPr lang="en-US" sz="3600" b="0" i="0" dirty="0">
                <a:solidFill>
                  <a:srgbClr val="000000"/>
                </a:solidFill>
                <a:effectLst/>
                <a:highlight>
                  <a:srgbClr val="FFFFFF"/>
                </a:highlight>
                <a:latin typeface="system-ui"/>
              </a:rPr>
              <a:t> the whole world: he was cast out into the earth, and his angels were cast out with him.</a:t>
            </a:r>
          </a:p>
        </p:txBody>
      </p:sp>
      <p:pic>
        <p:nvPicPr>
          <p:cNvPr id="8194" name="Picture 2" descr="Bible Guide for the Golden Age: Revelation 12:7-8 Michael&amp;Angels fought the  dragon">
            <a:extLst>
              <a:ext uri="{FF2B5EF4-FFF2-40B4-BE49-F238E27FC236}">
                <a16:creationId xmlns:a16="http://schemas.microsoft.com/office/drawing/2014/main" id="{5B3A0ECC-61DD-35D0-61D5-303273120A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381" r="33467"/>
          <a:stretch/>
        </p:blipFill>
        <p:spPr bwMode="auto">
          <a:xfrm>
            <a:off x="1" y="31172"/>
            <a:ext cx="3834244" cy="6846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7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93103" y="0"/>
            <a:ext cx="10058400"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93103"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095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58689" y="0"/>
            <a:ext cx="9892813"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58690"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D7FD7C82-3680-5BA1-37F7-E17C799C2085}"/>
              </a:ext>
            </a:extLst>
          </p:cNvPr>
          <p:cNvSpPr/>
          <p:nvPr/>
        </p:nvSpPr>
        <p:spPr>
          <a:xfrm rot="21281586">
            <a:off x="113511" y="115088"/>
            <a:ext cx="6060266" cy="6742912"/>
          </a:xfrm>
          <a:prstGeom prst="rightArrow">
            <a:avLst>
              <a:gd name="adj1" fmla="val 58593"/>
              <a:gd name="adj2"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7A9FCE4-9A39-208B-0D82-92AE14D61AB2}"/>
              </a:ext>
            </a:extLst>
          </p:cNvPr>
          <p:cNvSpPr txBox="1"/>
          <p:nvPr/>
        </p:nvSpPr>
        <p:spPr>
          <a:xfrm rot="21281586">
            <a:off x="113511" y="1720840"/>
            <a:ext cx="5322439" cy="3477875"/>
          </a:xfrm>
          <a:prstGeom prst="rect">
            <a:avLst/>
          </a:prstGeom>
          <a:noFill/>
        </p:spPr>
        <p:txBody>
          <a:bodyPr wrap="square" rtlCol="0">
            <a:spAutoFit/>
          </a:bodyPr>
          <a:lstStyle/>
          <a:p>
            <a:r>
              <a:rPr lang="en-US" sz="2000" dirty="0">
                <a:solidFill>
                  <a:schemeClr val="bg1"/>
                </a:solidFill>
              </a:rPr>
              <a:t>Satan and his angels were cast out of heaven in ages past (2 Peter 2:4), prior to the creation of this world.  Nevertheless, it seems that until the cross he had access to heavenly beings, and to a limited extent, to the precincts of heaven.  However this may be, a decisive casting out occurred at the cross, as our Lord Himself declared.  That John here refers most particularly to events connected with Christ’s triumph on the cross is evident from the context.  </a:t>
            </a:r>
          </a:p>
        </p:txBody>
      </p:sp>
    </p:spTree>
    <p:extLst>
      <p:ext uri="{BB962C8B-B14F-4D97-AF65-F5344CB8AC3E}">
        <p14:creationId xmlns:p14="http://schemas.microsoft.com/office/powerpoint/2010/main" val="868357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93103" y="0"/>
            <a:ext cx="10058400"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93103"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880752F5-A55C-D76C-3B3C-E3D80DA33375}"/>
              </a:ext>
            </a:extLst>
          </p:cNvPr>
          <p:cNvSpPr/>
          <p:nvPr/>
        </p:nvSpPr>
        <p:spPr>
          <a:xfrm rot="15307855">
            <a:off x="3341546" y="-1977414"/>
            <a:ext cx="4415042" cy="11326737"/>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E195B34-A6C1-C131-2EA9-A62D2127CA36}"/>
              </a:ext>
            </a:extLst>
          </p:cNvPr>
          <p:cNvSpPr txBox="1"/>
          <p:nvPr/>
        </p:nvSpPr>
        <p:spPr>
          <a:xfrm rot="20707855">
            <a:off x="2799560" y="2545274"/>
            <a:ext cx="5612130" cy="3277820"/>
          </a:xfrm>
          <a:prstGeom prst="rect">
            <a:avLst/>
          </a:prstGeom>
          <a:noFill/>
        </p:spPr>
        <p:txBody>
          <a:bodyPr wrap="square" rtlCol="0">
            <a:spAutoFit/>
          </a:bodyPr>
          <a:lstStyle/>
          <a:p>
            <a:r>
              <a:rPr lang="en-US" sz="2300" dirty="0">
                <a:solidFill>
                  <a:schemeClr val="bg1"/>
                </a:solidFill>
              </a:rPr>
              <a:t>The first declaration by the “loud voice” consists of a series of facts relative to Christ’s triumph over Satan on the cross — the plan of “salvation” was made sure, “strength” was provided for resisting the wiles of Satan, Christ’s “kingdom” was made sure, and His “power,” literally, “authority,” to be man’s </a:t>
            </a:r>
            <a:r>
              <a:rPr lang="en-US" sz="2300" dirty="0" err="1">
                <a:solidFill>
                  <a:schemeClr val="bg1"/>
                </a:solidFill>
              </a:rPr>
              <a:t>Saviour</a:t>
            </a:r>
            <a:r>
              <a:rPr lang="en-US" sz="2300" dirty="0">
                <a:solidFill>
                  <a:schemeClr val="bg1"/>
                </a:solidFill>
              </a:rPr>
              <a:t>, high priest, and king was confirmed. </a:t>
            </a:r>
          </a:p>
        </p:txBody>
      </p:sp>
    </p:spTree>
    <p:extLst>
      <p:ext uri="{BB962C8B-B14F-4D97-AF65-F5344CB8AC3E}">
        <p14:creationId xmlns:p14="http://schemas.microsoft.com/office/powerpoint/2010/main" val="876261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93103" y="0"/>
            <a:ext cx="10058400"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93103"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a16="http://schemas.microsoft.com/office/drawing/2014/main" id="{BCDC19E9-6982-ABB2-342F-F14277AE756A}"/>
              </a:ext>
            </a:extLst>
          </p:cNvPr>
          <p:cNvSpPr/>
          <p:nvPr/>
        </p:nvSpPr>
        <p:spPr>
          <a:xfrm rot="10800000">
            <a:off x="4829402" y="-69508"/>
            <a:ext cx="6938247" cy="644434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9367C6D-C039-901F-251E-1C911EC777F0}"/>
              </a:ext>
            </a:extLst>
          </p:cNvPr>
          <p:cNvSpPr txBox="1"/>
          <p:nvPr/>
        </p:nvSpPr>
        <p:spPr>
          <a:xfrm>
            <a:off x="6443569" y="1678852"/>
            <a:ext cx="5324080" cy="2893100"/>
          </a:xfrm>
          <a:prstGeom prst="rect">
            <a:avLst/>
          </a:prstGeom>
          <a:noFill/>
        </p:spPr>
        <p:txBody>
          <a:bodyPr wrap="square" rtlCol="0">
            <a:spAutoFit/>
          </a:bodyPr>
          <a:lstStyle/>
          <a:p>
            <a:r>
              <a:rPr lang="en-US" sz="2600" dirty="0">
                <a:solidFill>
                  <a:schemeClr val="bg1"/>
                </a:solidFill>
              </a:rPr>
              <a:t>The reason assigned in Rev. 12:10 for this fourfold achievement is specifically said to be that “the accuser of our brethren is cast down.” This clearly links these accomplishments with the casting down of v. 9.</a:t>
            </a:r>
          </a:p>
        </p:txBody>
      </p:sp>
    </p:spTree>
    <p:extLst>
      <p:ext uri="{BB962C8B-B14F-4D97-AF65-F5344CB8AC3E}">
        <p14:creationId xmlns:p14="http://schemas.microsoft.com/office/powerpoint/2010/main" val="2125088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93103" y="0"/>
            <a:ext cx="10058400"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93103"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CA5E9D35-8A84-7A0F-F92E-83B6E693A82D}"/>
              </a:ext>
            </a:extLst>
          </p:cNvPr>
          <p:cNvSpPr/>
          <p:nvPr/>
        </p:nvSpPr>
        <p:spPr>
          <a:xfrm>
            <a:off x="235502" y="-93518"/>
            <a:ext cx="5860498" cy="6535882"/>
          </a:xfrm>
          <a:prstGeom prst="rightArrow">
            <a:avLst>
              <a:gd name="adj1" fmla="val 78299"/>
              <a:gd name="adj2"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0003350-730C-BB82-7ED1-625878020288}"/>
              </a:ext>
            </a:extLst>
          </p:cNvPr>
          <p:cNvSpPr txBox="1"/>
          <p:nvPr/>
        </p:nvSpPr>
        <p:spPr>
          <a:xfrm>
            <a:off x="315766" y="596584"/>
            <a:ext cx="4027634" cy="5170646"/>
          </a:xfrm>
          <a:prstGeom prst="rect">
            <a:avLst/>
          </a:prstGeom>
          <a:noFill/>
        </p:spPr>
        <p:txBody>
          <a:bodyPr wrap="square" rtlCol="0">
            <a:spAutoFit/>
          </a:bodyPr>
          <a:lstStyle/>
          <a:p>
            <a:r>
              <a:rPr lang="en-US" sz="2200" dirty="0">
                <a:solidFill>
                  <a:schemeClr val="bg1"/>
                </a:solidFill>
              </a:rPr>
              <a:t>At the time of the casting down of vs. 9, 10, 13 “the accuser of our brethren” had already been actively accusing “them before our God day and night.” Obviously, the fall here referred to came after a period during which Satan had been accusing “the brethren,” and it would therefore appear that this cannot be the original casting out of Satan prior to the creation of our earth.</a:t>
            </a:r>
          </a:p>
        </p:txBody>
      </p:sp>
    </p:spTree>
    <p:extLst>
      <p:ext uri="{BB962C8B-B14F-4D97-AF65-F5344CB8AC3E}">
        <p14:creationId xmlns:p14="http://schemas.microsoft.com/office/powerpoint/2010/main" val="120681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0D5A-D9E5-A4F9-B477-48D57C6FCDD1}"/>
              </a:ext>
            </a:extLst>
          </p:cNvPr>
          <p:cNvSpPr>
            <a:spLocks noGrp="1"/>
          </p:cNvSpPr>
          <p:nvPr>
            <p:ph type="ctrTitle"/>
          </p:nvPr>
        </p:nvSpPr>
        <p:spPr/>
        <p:txBody>
          <a:bodyPr/>
          <a:lstStyle/>
          <a:p>
            <a:r>
              <a:rPr lang="en-US" sz="4000" dirty="0">
                <a:solidFill>
                  <a:srgbClr val="953322"/>
                </a:solidFill>
              </a:rPr>
              <a:t>Memory Text:  </a:t>
            </a:r>
            <a:r>
              <a:rPr lang="en-US" sz="4000" dirty="0"/>
              <a:t>And the dragon was wroth with the woman, and went to make war with the remnant of her seed, which keep the commandments of God, and have the testimony of Jesus Christ.                </a:t>
            </a:r>
            <a:r>
              <a:rPr lang="en-US" sz="4000" dirty="0">
                <a:solidFill>
                  <a:srgbClr val="953322"/>
                </a:solidFill>
              </a:rPr>
              <a:t>Revelation 12:17</a:t>
            </a:r>
          </a:p>
        </p:txBody>
      </p:sp>
      <p:sp>
        <p:nvSpPr>
          <p:cNvPr id="3" name="Subtitle 2">
            <a:extLst>
              <a:ext uri="{FF2B5EF4-FFF2-40B4-BE49-F238E27FC236}">
                <a16:creationId xmlns:a16="http://schemas.microsoft.com/office/drawing/2014/main" id="{3C0574A4-E4A5-8809-C193-42E05E225DF9}"/>
              </a:ext>
            </a:extLst>
          </p:cNvPr>
          <p:cNvSpPr>
            <a:spLocks noGrp="1"/>
          </p:cNvSpPr>
          <p:nvPr>
            <p:ph type="subTitle" idx="1"/>
          </p:nvPr>
        </p:nvSpPr>
        <p:spPr/>
        <p:txBody>
          <a:bodyPr>
            <a:normAutofit lnSpcReduction="10000"/>
          </a:bodyPr>
          <a:lstStyle/>
          <a:p>
            <a:r>
              <a:rPr lang="en-US" sz="3600" dirty="0"/>
              <a:t>An overview of the Great Controversy in Revelation 12!</a:t>
            </a:r>
          </a:p>
        </p:txBody>
      </p:sp>
    </p:spTree>
    <p:extLst>
      <p:ext uri="{BB962C8B-B14F-4D97-AF65-F5344CB8AC3E}">
        <p14:creationId xmlns:p14="http://schemas.microsoft.com/office/powerpoint/2010/main" val="245121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93103" y="0"/>
            <a:ext cx="10058400" cy="1609344"/>
          </a:xfrm>
        </p:spPr>
        <p:txBody>
          <a:bodyPr/>
          <a:lstStyle/>
          <a:p>
            <a:r>
              <a:rPr lang="en-US" dirty="0">
                <a:solidFill>
                  <a:srgbClr val="953322"/>
                </a:solidFill>
              </a:rPr>
              <a:t>Revelation 12:10-17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93103" y="1120929"/>
            <a:ext cx="8053370" cy="5633162"/>
          </a:xfrm>
        </p:spPr>
        <p:txBody>
          <a:bodyPr>
            <a:normAutofit lnSpcReduction="10000"/>
          </a:bodyPr>
          <a:lstStyle/>
          <a:p>
            <a:pPr algn="l"/>
            <a:r>
              <a:rPr lang="en-US" sz="3600" b="1" i="0" baseline="30000" dirty="0">
                <a:solidFill>
                  <a:srgbClr val="000000"/>
                </a:solidFill>
                <a:effectLst/>
                <a:highlight>
                  <a:srgbClr val="FFFFFF"/>
                </a:highlight>
                <a:latin typeface="system-ui"/>
              </a:rPr>
              <a:t>10 </a:t>
            </a:r>
            <a:r>
              <a:rPr lang="en-US" sz="3600" b="0" i="0" dirty="0">
                <a:solidFill>
                  <a:srgbClr val="000000"/>
                </a:solidFill>
                <a:effectLst/>
                <a:highlight>
                  <a:srgbClr val="FFFFFF"/>
                </a:highlight>
                <a:latin typeface="system-ui"/>
              </a:rPr>
              <a:t>And I heard a loud voice saying in heaven, Now is come salvation, and strength, and the kingdom of our God, and the power of his Christ: for the accuser of our brethren is cast down, which accused them before our God day and night.</a:t>
            </a:r>
          </a:p>
          <a:p>
            <a:pPr algn="l"/>
            <a:r>
              <a:rPr lang="en-US" sz="3600" b="1" i="0" baseline="30000" dirty="0">
                <a:solidFill>
                  <a:srgbClr val="000000"/>
                </a:solidFill>
                <a:effectLst/>
                <a:highlight>
                  <a:srgbClr val="FFFFFF"/>
                </a:highlight>
                <a:latin typeface="system-ui"/>
              </a:rPr>
              <a:t>11 </a:t>
            </a:r>
            <a:r>
              <a:rPr lang="en-US" sz="3600" b="0" i="0" dirty="0">
                <a:solidFill>
                  <a:srgbClr val="000000"/>
                </a:solidFill>
                <a:effectLst/>
                <a:highlight>
                  <a:srgbClr val="FFFFFF"/>
                </a:highlight>
                <a:latin typeface="system-ui"/>
              </a:rPr>
              <a:t>And they overcame him by the blood of the Lamb, and by the word of their testimony; and they loved not their lives unto the death.</a:t>
            </a:r>
          </a:p>
        </p:txBody>
      </p:sp>
      <p:pic>
        <p:nvPicPr>
          <p:cNvPr id="9220" name="Picture 4" descr="The Everlasting Importance of Christ's ...">
            <a:extLst>
              <a:ext uri="{FF2B5EF4-FFF2-40B4-BE49-F238E27FC236}">
                <a16:creationId xmlns:a16="http://schemas.microsoft.com/office/drawing/2014/main" id="{294EE56A-A6BE-31DE-49F1-9D984620E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05" r="45704"/>
          <a:stretch/>
        </p:blipFill>
        <p:spPr bwMode="auto">
          <a:xfrm>
            <a:off x="8277745" y="0"/>
            <a:ext cx="391425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Right 5">
            <a:extLst>
              <a:ext uri="{FF2B5EF4-FFF2-40B4-BE49-F238E27FC236}">
                <a16:creationId xmlns:a16="http://schemas.microsoft.com/office/drawing/2014/main" id="{0D56DA06-DE5B-FD33-5092-996837BD0023}"/>
              </a:ext>
            </a:extLst>
          </p:cNvPr>
          <p:cNvSpPr/>
          <p:nvPr/>
        </p:nvSpPr>
        <p:spPr>
          <a:xfrm rot="5400000">
            <a:off x="4930899" y="-2026312"/>
            <a:ext cx="4242302" cy="863813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08EEA8A-1FBE-C37E-2DA7-068127F74A13}"/>
              </a:ext>
            </a:extLst>
          </p:cNvPr>
          <p:cNvSpPr txBox="1"/>
          <p:nvPr/>
        </p:nvSpPr>
        <p:spPr>
          <a:xfrm>
            <a:off x="5133110" y="62655"/>
            <a:ext cx="4312228" cy="3539430"/>
          </a:xfrm>
          <a:prstGeom prst="rect">
            <a:avLst/>
          </a:prstGeom>
          <a:noFill/>
        </p:spPr>
        <p:txBody>
          <a:bodyPr wrap="square" rtlCol="0">
            <a:spAutoFit/>
          </a:bodyPr>
          <a:lstStyle/>
          <a:p>
            <a:r>
              <a:rPr lang="en-US" sz="2800" dirty="0">
                <a:solidFill>
                  <a:schemeClr val="bg1"/>
                </a:solidFill>
              </a:rPr>
              <a:t>Verse 11 specifically states that it was “the blood of the Lamb” — the death of Christ upon the cross — that had made victory over the “accuser of our brethren” possible.</a:t>
            </a:r>
          </a:p>
        </p:txBody>
      </p:sp>
    </p:spTree>
    <p:extLst>
      <p:ext uri="{BB962C8B-B14F-4D97-AF65-F5344CB8AC3E}">
        <p14:creationId xmlns:p14="http://schemas.microsoft.com/office/powerpoint/2010/main" val="10690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260272" y="484632"/>
            <a:ext cx="6867976" cy="1609344"/>
          </a:xfrm>
        </p:spPr>
        <p:txBody>
          <a:bodyPr/>
          <a:lstStyle/>
          <a:p>
            <a:r>
              <a:rPr lang="en-US" dirty="0">
                <a:solidFill>
                  <a:srgbClr val="953322"/>
                </a:solidFill>
              </a:rPr>
              <a:t>Revelation 12:12-17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260272" y="1822495"/>
            <a:ext cx="7668492" cy="4616142"/>
          </a:xfrm>
        </p:spPr>
        <p:txBody>
          <a:bodyPr>
            <a:normAutofit/>
          </a:bodyPr>
          <a:lstStyle/>
          <a:p>
            <a:pPr algn="l"/>
            <a:r>
              <a:rPr lang="en-US" sz="3200" b="1" i="0" baseline="30000" dirty="0">
                <a:solidFill>
                  <a:srgbClr val="000000"/>
                </a:solidFill>
                <a:effectLst/>
                <a:highlight>
                  <a:srgbClr val="FFFFFF"/>
                </a:highlight>
                <a:latin typeface="system-ui"/>
              </a:rPr>
              <a:t>12 </a:t>
            </a:r>
            <a:r>
              <a:rPr lang="en-US" sz="3200" b="0" i="0" dirty="0">
                <a:solidFill>
                  <a:srgbClr val="000000"/>
                </a:solidFill>
                <a:effectLst/>
                <a:highlight>
                  <a:srgbClr val="FFFFFF"/>
                </a:highlight>
                <a:latin typeface="system-ui"/>
              </a:rPr>
              <a:t>Therefore rejoice, ye heavens, and ye that dwell in them. Woe to the </a:t>
            </a:r>
            <a:r>
              <a:rPr lang="en-US" sz="3200" b="0" i="0" dirty="0" err="1">
                <a:solidFill>
                  <a:srgbClr val="000000"/>
                </a:solidFill>
                <a:effectLst/>
                <a:highlight>
                  <a:srgbClr val="FFFFFF"/>
                </a:highlight>
                <a:latin typeface="system-ui"/>
              </a:rPr>
              <a:t>inhabiters</a:t>
            </a:r>
            <a:r>
              <a:rPr lang="en-US" sz="3200" b="0" i="0" dirty="0">
                <a:solidFill>
                  <a:srgbClr val="000000"/>
                </a:solidFill>
                <a:effectLst/>
                <a:highlight>
                  <a:srgbClr val="FFFFFF"/>
                </a:highlight>
                <a:latin typeface="system-ui"/>
              </a:rPr>
              <a:t> of the earth and of the sea! for the devil is come down unto you, having great wrath, because he </a:t>
            </a:r>
            <a:r>
              <a:rPr lang="en-US" sz="3200" b="0" i="0" dirty="0" err="1">
                <a:solidFill>
                  <a:srgbClr val="000000"/>
                </a:solidFill>
                <a:effectLst/>
                <a:highlight>
                  <a:srgbClr val="FFFFFF"/>
                </a:highlight>
                <a:latin typeface="system-ui"/>
              </a:rPr>
              <a:t>knoweth</a:t>
            </a:r>
            <a:r>
              <a:rPr lang="en-US" sz="3200" b="0" i="0" dirty="0">
                <a:solidFill>
                  <a:srgbClr val="000000"/>
                </a:solidFill>
                <a:effectLst/>
                <a:highlight>
                  <a:srgbClr val="FFFFFF"/>
                </a:highlight>
                <a:latin typeface="system-ui"/>
              </a:rPr>
              <a:t> that he hath but a short time.</a:t>
            </a:r>
          </a:p>
          <a:p>
            <a:pPr algn="l"/>
            <a:r>
              <a:rPr lang="en-US" sz="3200" b="1" i="0" baseline="30000" dirty="0">
                <a:solidFill>
                  <a:srgbClr val="000000"/>
                </a:solidFill>
                <a:effectLst/>
                <a:highlight>
                  <a:srgbClr val="FFFFFF"/>
                </a:highlight>
                <a:latin typeface="system-ui"/>
              </a:rPr>
              <a:t>13 </a:t>
            </a:r>
            <a:r>
              <a:rPr lang="en-US" sz="3200" b="0" i="0" dirty="0">
                <a:solidFill>
                  <a:srgbClr val="000000"/>
                </a:solidFill>
                <a:effectLst/>
                <a:highlight>
                  <a:srgbClr val="FFFFFF"/>
                </a:highlight>
                <a:latin typeface="system-ui"/>
              </a:rPr>
              <a:t>And when the dragon saw that he was cast unto the earth, he persecuted the woman which brought forth the man child.</a:t>
            </a:r>
          </a:p>
        </p:txBody>
      </p:sp>
      <p:pic>
        <p:nvPicPr>
          <p:cNvPr id="10242" name="Picture 2" descr="What does Revelation 12:13 mean? | Bible Art">
            <a:extLst>
              <a:ext uri="{FF2B5EF4-FFF2-40B4-BE49-F238E27FC236}">
                <a16:creationId xmlns:a16="http://schemas.microsoft.com/office/drawing/2014/main" id="{2D9F1A5D-AD45-7200-3146-8C4BFB721F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41" r="18821"/>
          <a:stretch/>
        </p:blipFill>
        <p:spPr bwMode="auto">
          <a:xfrm>
            <a:off x="0" y="0"/>
            <a:ext cx="4260272" cy="6991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662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176230" y="213151"/>
            <a:ext cx="6473952" cy="1241576"/>
          </a:xfrm>
        </p:spPr>
        <p:txBody>
          <a:bodyPr/>
          <a:lstStyle/>
          <a:p>
            <a:r>
              <a:rPr lang="en-US" dirty="0">
                <a:solidFill>
                  <a:srgbClr val="953322"/>
                </a:solidFill>
              </a:rPr>
              <a:t>Revelation 12:14-17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175814" y="1240603"/>
            <a:ext cx="8064177" cy="5035505"/>
          </a:xfrm>
        </p:spPr>
        <p:txBody>
          <a:bodyPr>
            <a:normAutofit fontScale="92500"/>
          </a:bodyPr>
          <a:lstStyle/>
          <a:p>
            <a:pPr algn="l"/>
            <a:r>
              <a:rPr lang="en-US" sz="3200" b="1" i="0" baseline="30000" dirty="0">
                <a:solidFill>
                  <a:srgbClr val="000000"/>
                </a:solidFill>
                <a:effectLst/>
                <a:highlight>
                  <a:srgbClr val="FFFFFF"/>
                </a:highlight>
                <a:latin typeface="system-ui"/>
              </a:rPr>
              <a:t>14 </a:t>
            </a:r>
            <a:r>
              <a:rPr lang="en-US" sz="3200" b="0" i="0" dirty="0">
                <a:solidFill>
                  <a:srgbClr val="000000"/>
                </a:solidFill>
                <a:effectLst/>
                <a:highlight>
                  <a:srgbClr val="FFFFFF"/>
                </a:highlight>
                <a:latin typeface="system-ui"/>
              </a:rPr>
              <a:t>And to the woman were given two wings of a great eagle, that she might fly into the wilderness, into her place, where she is nourished for a time, and times, and half a time, from the face of the serpent.</a:t>
            </a:r>
          </a:p>
          <a:p>
            <a:pPr algn="l"/>
            <a:r>
              <a:rPr lang="en-US" sz="3200" b="1" i="0" baseline="30000" dirty="0">
                <a:solidFill>
                  <a:srgbClr val="000000"/>
                </a:solidFill>
                <a:effectLst/>
                <a:highlight>
                  <a:srgbClr val="FFFFFF"/>
                </a:highlight>
                <a:latin typeface="system-ui"/>
              </a:rPr>
              <a:t>15 </a:t>
            </a:r>
            <a:r>
              <a:rPr lang="en-US" sz="3200" b="0" i="0" dirty="0">
                <a:solidFill>
                  <a:srgbClr val="000000"/>
                </a:solidFill>
                <a:effectLst/>
                <a:highlight>
                  <a:srgbClr val="FFFFFF"/>
                </a:highlight>
                <a:latin typeface="system-ui"/>
              </a:rPr>
              <a:t>And the serpent cast out of his mouth water as a flood after the woman, that he might cause her to be carried away of the flood.</a:t>
            </a:r>
          </a:p>
          <a:p>
            <a:pPr algn="l"/>
            <a:r>
              <a:rPr lang="en-US" sz="3200" b="1" i="0" baseline="30000" dirty="0">
                <a:solidFill>
                  <a:srgbClr val="000000"/>
                </a:solidFill>
                <a:effectLst/>
                <a:highlight>
                  <a:srgbClr val="FFFFFF"/>
                </a:highlight>
                <a:latin typeface="system-ui"/>
              </a:rPr>
              <a:t>16 </a:t>
            </a:r>
            <a:r>
              <a:rPr lang="en-US" sz="3200" b="0" i="0" dirty="0">
                <a:solidFill>
                  <a:srgbClr val="000000"/>
                </a:solidFill>
                <a:effectLst/>
                <a:highlight>
                  <a:srgbClr val="FFFFFF"/>
                </a:highlight>
                <a:latin typeface="system-ui"/>
              </a:rPr>
              <a:t>And the earth helped the woman, and the earth opened her mouth, and swallowed up the flood which the dragon cast out of his mouth.</a:t>
            </a:r>
          </a:p>
        </p:txBody>
      </p:sp>
      <p:pic>
        <p:nvPicPr>
          <p:cNvPr id="11266" name="Picture 2" descr="Revelation 12:14 - &quot;And to the woman were given two wings of a great eagle, that she might fly into the wilderness, into her place, where she is nourished for a time, and times, and half a time, from the face of the serpent.&quot;&#10;&#10;Interpret an image inspired by Revelation 12:14 - 'And to the woman were given two wings of a great eagle, that she might fly into the wilderness, into her place, where she is nourished for a time, and times, and half a time, from the face of the serpent.' The image should feature a woman with two enormous eagle wings, soaring into a vast wilderness. She is nurtured amidst isolation from the ominous figure of a serpent. The general style should be digital art.">
            <a:extLst>
              <a:ext uri="{FF2B5EF4-FFF2-40B4-BE49-F238E27FC236}">
                <a16:creationId xmlns:a16="http://schemas.microsoft.com/office/drawing/2014/main" id="{FAE1A882-F213-A099-7954-9508D4A736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27" r="29049"/>
          <a:stretch/>
        </p:blipFill>
        <p:spPr bwMode="auto">
          <a:xfrm>
            <a:off x="8333509" y="0"/>
            <a:ext cx="39381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467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5860472" y="328768"/>
            <a:ext cx="5880839" cy="866187"/>
          </a:xfrm>
        </p:spPr>
        <p:txBody>
          <a:bodyPr/>
          <a:lstStyle/>
          <a:p>
            <a:r>
              <a:rPr lang="en-US" dirty="0">
                <a:solidFill>
                  <a:srgbClr val="953322"/>
                </a:solidFill>
              </a:rPr>
              <a:t>Revelation 12:17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5631873" y="1120928"/>
            <a:ext cx="6421582" cy="5408303"/>
          </a:xfrm>
        </p:spPr>
        <p:txBody>
          <a:bodyPr>
            <a:normAutofit/>
          </a:bodyPr>
          <a:lstStyle/>
          <a:p>
            <a:pPr algn="l"/>
            <a:r>
              <a:rPr lang="en-US" sz="4800" b="1" i="0" baseline="30000" dirty="0">
                <a:solidFill>
                  <a:srgbClr val="000000"/>
                </a:solidFill>
                <a:effectLst/>
                <a:highlight>
                  <a:srgbClr val="FFFFFF"/>
                </a:highlight>
                <a:latin typeface="system-ui"/>
              </a:rPr>
              <a:t>17 </a:t>
            </a:r>
            <a:r>
              <a:rPr lang="en-US" sz="4800" b="0" i="0" dirty="0">
                <a:solidFill>
                  <a:srgbClr val="000000"/>
                </a:solidFill>
                <a:effectLst/>
                <a:highlight>
                  <a:srgbClr val="FFFFFF"/>
                </a:highlight>
                <a:latin typeface="system-ui"/>
              </a:rPr>
              <a:t>And the dragon was wroth with the woman, and went to make war with the remnant of her seed, which keep the commandments of God, and have the testimony of Jesus Christ.</a:t>
            </a:r>
            <a:endParaRPr lang="en-US" sz="5400" b="0" i="0" dirty="0">
              <a:solidFill>
                <a:srgbClr val="000000"/>
              </a:solidFill>
              <a:effectLst/>
              <a:highlight>
                <a:srgbClr val="FFFFFF"/>
              </a:highlight>
              <a:latin typeface="system-ui"/>
            </a:endParaRPr>
          </a:p>
        </p:txBody>
      </p:sp>
      <p:pic>
        <p:nvPicPr>
          <p:cNvPr id="12292" name="Picture 4" descr="Wednesday: The Woman in the Wilderness | Sabbath School Net">
            <a:extLst>
              <a:ext uri="{FF2B5EF4-FFF2-40B4-BE49-F238E27FC236}">
                <a16:creationId xmlns:a16="http://schemas.microsoft.com/office/drawing/2014/main" id="{37320C07-3D5F-85E9-7A31-21D3C9745A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34" r="22575"/>
          <a:stretch/>
        </p:blipFill>
        <p:spPr bwMode="auto">
          <a:xfrm>
            <a:off x="0" y="0"/>
            <a:ext cx="563187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968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5860472" y="328768"/>
            <a:ext cx="5880839" cy="866187"/>
          </a:xfrm>
        </p:spPr>
        <p:txBody>
          <a:bodyPr/>
          <a:lstStyle/>
          <a:p>
            <a:r>
              <a:rPr lang="en-US" dirty="0">
                <a:solidFill>
                  <a:srgbClr val="953322"/>
                </a:solidFill>
              </a:rPr>
              <a:t>Revelation 12:17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5631873" y="1120928"/>
            <a:ext cx="6421582" cy="5408303"/>
          </a:xfrm>
        </p:spPr>
        <p:txBody>
          <a:bodyPr>
            <a:normAutofit/>
          </a:bodyPr>
          <a:lstStyle/>
          <a:p>
            <a:pPr algn="l"/>
            <a:r>
              <a:rPr lang="en-US" sz="4800" b="1" i="0" baseline="30000" dirty="0">
                <a:solidFill>
                  <a:srgbClr val="000000"/>
                </a:solidFill>
                <a:effectLst/>
                <a:highlight>
                  <a:srgbClr val="FFFFFF"/>
                </a:highlight>
                <a:latin typeface="system-ui"/>
              </a:rPr>
              <a:t>17 </a:t>
            </a:r>
            <a:r>
              <a:rPr lang="en-US" sz="4800" b="0" i="0" dirty="0">
                <a:solidFill>
                  <a:srgbClr val="000000"/>
                </a:solidFill>
                <a:effectLst/>
                <a:highlight>
                  <a:srgbClr val="FFFFFF"/>
                </a:highlight>
                <a:latin typeface="system-ui"/>
              </a:rPr>
              <a:t>And the dragon was wroth with the woman, and went to make war with the remnant of her seed, which keep the commandments of God, and have the testimony of Jesus Christ.</a:t>
            </a:r>
            <a:endParaRPr lang="en-US" sz="5400" b="0" i="0" dirty="0">
              <a:solidFill>
                <a:srgbClr val="000000"/>
              </a:solidFill>
              <a:effectLst/>
              <a:highlight>
                <a:srgbClr val="FFFFFF"/>
              </a:highlight>
              <a:latin typeface="system-ui"/>
            </a:endParaRPr>
          </a:p>
        </p:txBody>
      </p:sp>
      <p:pic>
        <p:nvPicPr>
          <p:cNvPr id="12292" name="Picture 4" descr="Wednesday: The Woman in the Wilderness | Sabbath School Net">
            <a:extLst>
              <a:ext uri="{FF2B5EF4-FFF2-40B4-BE49-F238E27FC236}">
                <a16:creationId xmlns:a16="http://schemas.microsoft.com/office/drawing/2014/main" id="{37320C07-3D5F-85E9-7A31-21D3C9745A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34" r="22575"/>
          <a:stretch/>
        </p:blipFill>
        <p:spPr bwMode="auto">
          <a:xfrm>
            <a:off x="0" y="0"/>
            <a:ext cx="563187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Down 3">
            <a:extLst>
              <a:ext uri="{FF2B5EF4-FFF2-40B4-BE49-F238E27FC236}">
                <a16:creationId xmlns:a16="http://schemas.microsoft.com/office/drawing/2014/main" id="{040239FC-C7D3-A256-B82F-1F64EDEC5096}"/>
              </a:ext>
            </a:extLst>
          </p:cNvPr>
          <p:cNvSpPr/>
          <p:nvPr/>
        </p:nvSpPr>
        <p:spPr>
          <a:xfrm>
            <a:off x="3449782" y="498308"/>
            <a:ext cx="8884228" cy="4130205"/>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2B5C9A2-3A7D-349B-16B6-4F89DF994B2B}"/>
              </a:ext>
            </a:extLst>
          </p:cNvPr>
          <p:cNvSpPr txBox="1"/>
          <p:nvPr/>
        </p:nvSpPr>
        <p:spPr>
          <a:xfrm>
            <a:off x="5559137" y="591826"/>
            <a:ext cx="4665517" cy="3323987"/>
          </a:xfrm>
          <a:prstGeom prst="rect">
            <a:avLst/>
          </a:prstGeom>
          <a:noFill/>
        </p:spPr>
        <p:txBody>
          <a:bodyPr wrap="square" rtlCol="0">
            <a:spAutoFit/>
          </a:bodyPr>
          <a:lstStyle/>
          <a:p>
            <a:pPr algn="ctr"/>
            <a:r>
              <a:rPr lang="en-US" sz="3000" dirty="0">
                <a:solidFill>
                  <a:schemeClr val="bg1"/>
                </a:solidFill>
              </a:rPr>
              <a:t>That the remnant is thus identified indicates that the commandments of God will be especially controverted in this struggle between the dragon and church.  </a:t>
            </a:r>
          </a:p>
        </p:txBody>
      </p:sp>
    </p:spTree>
    <p:extLst>
      <p:ext uri="{BB962C8B-B14F-4D97-AF65-F5344CB8AC3E}">
        <p14:creationId xmlns:p14="http://schemas.microsoft.com/office/powerpoint/2010/main" val="2867423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Seventh Trumpet</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rmAutofit/>
          </a:bodyPr>
          <a:lstStyle/>
          <a:p>
            <a:pPr marL="0" indent="0">
              <a:buNone/>
            </a:pPr>
            <a:r>
              <a:rPr lang="en-US" sz="3600" b="1" dirty="0">
                <a:solidFill>
                  <a:schemeClr val="accent2"/>
                </a:solidFill>
              </a:rPr>
              <a:t>Revelation 11:15-19</a:t>
            </a:r>
          </a:p>
          <a:p>
            <a:pPr algn="l"/>
            <a:r>
              <a:rPr lang="en-US" sz="3200" b="1" i="0" baseline="30000" dirty="0">
                <a:solidFill>
                  <a:srgbClr val="000000"/>
                </a:solidFill>
                <a:effectLst/>
                <a:highlight>
                  <a:srgbClr val="FFFFFF"/>
                </a:highlight>
                <a:latin typeface="system-ui"/>
              </a:rPr>
              <a:t>15 </a:t>
            </a:r>
            <a:r>
              <a:rPr lang="en-US" sz="3200" b="0" i="0" dirty="0">
                <a:solidFill>
                  <a:srgbClr val="000000"/>
                </a:solidFill>
                <a:effectLst/>
                <a:highlight>
                  <a:srgbClr val="FFFFFF"/>
                </a:highlight>
                <a:latin typeface="system-ui"/>
              </a:rPr>
              <a:t>And the seventh angel sounded; and there were great voices in heaven, saying, The kingdoms of this world are become the kingdoms of our Lord, and of his Christ; and he shall reign for ever and ever.</a:t>
            </a:r>
          </a:p>
          <a:p>
            <a:pPr algn="l"/>
            <a:r>
              <a:rPr lang="en-US" sz="3200" b="1" i="0" baseline="30000" dirty="0">
                <a:solidFill>
                  <a:srgbClr val="000000"/>
                </a:solidFill>
                <a:effectLst/>
                <a:highlight>
                  <a:srgbClr val="FFFFFF"/>
                </a:highlight>
                <a:latin typeface="system-ui"/>
              </a:rPr>
              <a:t>16 </a:t>
            </a:r>
            <a:r>
              <a:rPr lang="en-US" sz="3200" b="0" i="0" dirty="0">
                <a:solidFill>
                  <a:srgbClr val="000000"/>
                </a:solidFill>
                <a:effectLst/>
                <a:highlight>
                  <a:srgbClr val="FFFFFF"/>
                </a:highlight>
                <a:latin typeface="system-ui"/>
              </a:rPr>
              <a:t>And the four and twenty elders, which sat before God on their seats, fell upon their faces, and worshipped God,</a:t>
            </a:r>
          </a:p>
          <a:p>
            <a:pPr algn="l"/>
            <a:r>
              <a:rPr lang="en-US" sz="3200" b="1" i="0" baseline="30000" dirty="0">
                <a:solidFill>
                  <a:srgbClr val="000000"/>
                </a:solidFill>
                <a:effectLst/>
                <a:highlight>
                  <a:srgbClr val="FFFFFF"/>
                </a:highlight>
                <a:latin typeface="system-ui"/>
              </a:rPr>
              <a:t>17 </a:t>
            </a:r>
            <a:r>
              <a:rPr lang="en-US" sz="3200" b="0" i="0" dirty="0">
                <a:solidFill>
                  <a:srgbClr val="000000"/>
                </a:solidFill>
                <a:effectLst/>
                <a:highlight>
                  <a:srgbClr val="FFFFFF"/>
                </a:highlight>
                <a:latin typeface="system-ui"/>
              </a:rPr>
              <a:t>Saying, We give thee thanks, O </a:t>
            </a:r>
            <a:r>
              <a:rPr lang="en-US" sz="3200" b="0" i="0" cap="small" dirty="0">
                <a:solidFill>
                  <a:srgbClr val="000000"/>
                </a:solidFill>
                <a:effectLst/>
                <a:highlight>
                  <a:srgbClr val="FFFFFF"/>
                </a:highlight>
                <a:latin typeface="system-ui"/>
              </a:rPr>
              <a:t>Lord</a:t>
            </a:r>
            <a:r>
              <a:rPr lang="en-US" sz="3200" b="0" i="0" dirty="0">
                <a:solidFill>
                  <a:srgbClr val="000000"/>
                </a:solidFill>
                <a:effectLst/>
                <a:highlight>
                  <a:srgbClr val="FFFFFF"/>
                </a:highlight>
                <a:latin typeface="system-ui"/>
              </a:rPr>
              <a:t> God Almighty, which art, and </a:t>
            </a:r>
            <a:r>
              <a:rPr lang="en-US" sz="3200" b="0" i="0" dirty="0" err="1">
                <a:solidFill>
                  <a:srgbClr val="000000"/>
                </a:solidFill>
                <a:effectLst/>
                <a:highlight>
                  <a:srgbClr val="FFFFFF"/>
                </a:highlight>
                <a:latin typeface="system-ui"/>
              </a:rPr>
              <a:t>wast</a:t>
            </a:r>
            <a:r>
              <a:rPr lang="en-US" sz="3200" b="0" i="0" dirty="0">
                <a:solidFill>
                  <a:srgbClr val="000000"/>
                </a:solidFill>
                <a:effectLst/>
                <a:highlight>
                  <a:srgbClr val="FFFFFF"/>
                </a:highlight>
                <a:latin typeface="system-ui"/>
              </a:rPr>
              <a:t>, and art to come; because thou hast taken to thee thy great power, and hast reigned.</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fontScale="92500" lnSpcReduction="20000"/>
          </a:bodyPr>
          <a:lstStyle/>
          <a:p>
            <a:r>
              <a:rPr lang="en-US" sz="2800" dirty="0"/>
              <a:t>This marks the beginning of the third woe and the end of the parenthesis between the sixth and seventh trumpets.  Seventh-day Adventists date its beginning as 1844.</a:t>
            </a:r>
          </a:p>
        </p:txBody>
      </p:sp>
    </p:spTree>
    <p:extLst>
      <p:ext uri="{BB962C8B-B14F-4D97-AF65-F5344CB8AC3E}">
        <p14:creationId xmlns:p14="http://schemas.microsoft.com/office/powerpoint/2010/main" val="798678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a:xfrm>
            <a:off x="8549640" y="228601"/>
            <a:ext cx="3200400" cy="935181"/>
          </a:xfrm>
        </p:spPr>
        <p:txBody>
          <a:bodyPr>
            <a:normAutofit fontScale="90000"/>
          </a:bodyPr>
          <a:lstStyle/>
          <a:p>
            <a:r>
              <a:rPr lang="en-US" sz="3600" dirty="0"/>
              <a:t>The Seventh Trumpet</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rmAutofit/>
          </a:bodyPr>
          <a:lstStyle/>
          <a:p>
            <a:pPr marL="0" indent="0">
              <a:buNone/>
            </a:pPr>
            <a:r>
              <a:rPr lang="en-US" sz="3600" b="1" dirty="0">
                <a:solidFill>
                  <a:schemeClr val="accent2"/>
                </a:solidFill>
              </a:rPr>
              <a:t>Revelation 11:18-19</a:t>
            </a:r>
          </a:p>
          <a:p>
            <a:pPr algn="l"/>
            <a:r>
              <a:rPr lang="en-US" sz="3200" b="1" i="0" baseline="30000" dirty="0">
                <a:solidFill>
                  <a:srgbClr val="000000"/>
                </a:solidFill>
                <a:effectLst/>
                <a:highlight>
                  <a:srgbClr val="FFFFFF"/>
                </a:highlight>
                <a:latin typeface="system-ui"/>
              </a:rPr>
              <a:t>18 </a:t>
            </a:r>
            <a:r>
              <a:rPr lang="en-US" sz="3200" b="0" i="0" dirty="0">
                <a:solidFill>
                  <a:srgbClr val="000000"/>
                </a:solidFill>
                <a:effectLst/>
                <a:highlight>
                  <a:srgbClr val="FFFFFF"/>
                </a:highlight>
                <a:latin typeface="system-ui"/>
              </a:rPr>
              <a:t>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p>
          <a:p>
            <a:pPr algn="l"/>
            <a:r>
              <a:rPr lang="en-US" sz="3200" b="1" i="0" baseline="30000" dirty="0">
                <a:solidFill>
                  <a:srgbClr val="000000"/>
                </a:solidFill>
                <a:effectLst/>
                <a:highlight>
                  <a:srgbClr val="FFFFFF"/>
                </a:highlight>
                <a:latin typeface="system-ui"/>
              </a:rPr>
              <a:t>19 </a:t>
            </a:r>
            <a:r>
              <a:rPr lang="en-US" sz="3200" b="0" i="0" dirty="0">
                <a:solidFill>
                  <a:srgbClr val="000000"/>
                </a:solidFill>
                <a:effectLst/>
                <a:highlight>
                  <a:srgbClr val="FFFFFF"/>
                </a:highlight>
                <a:latin typeface="system-ui"/>
              </a:rPr>
              <a:t>And the temple of God was opened in heaven, and there was seen in his temple the ark of his testament: and there were lightnings, and voices, and </a:t>
            </a:r>
            <a:r>
              <a:rPr lang="en-US" sz="3200" b="0" i="0" dirty="0" err="1">
                <a:solidFill>
                  <a:srgbClr val="000000"/>
                </a:solidFill>
                <a:effectLst/>
                <a:highlight>
                  <a:srgbClr val="FFFFFF"/>
                </a:highlight>
                <a:latin typeface="system-ui"/>
              </a:rPr>
              <a:t>thunderings</a:t>
            </a:r>
            <a:r>
              <a:rPr lang="en-US" sz="3200" b="0" i="0" dirty="0">
                <a:solidFill>
                  <a:srgbClr val="000000"/>
                </a:solidFill>
                <a:effectLst/>
                <a:highlight>
                  <a:srgbClr val="FFFFFF"/>
                </a:highlight>
                <a:latin typeface="system-ui"/>
              </a:rPr>
              <a:t>, and an earthquake, and great hail.</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1091045"/>
            <a:ext cx="3200400" cy="5268191"/>
          </a:xfrm>
        </p:spPr>
        <p:txBody>
          <a:bodyPr>
            <a:normAutofit fontScale="92500" lnSpcReduction="20000"/>
          </a:bodyPr>
          <a:lstStyle/>
          <a:p>
            <a:r>
              <a:rPr lang="en-US" sz="2800" dirty="0"/>
              <a:t>There is opened before John a view of God’s heavenly temple, with “the ark of his testament” the focal point of the vision. Now, in the typical sanctuary, the ark was in the most holy place, which was the center of the service of the Day of Atonement — a typical day of judgment. </a:t>
            </a:r>
          </a:p>
        </p:txBody>
      </p:sp>
    </p:spTree>
    <p:extLst>
      <p:ext uri="{BB962C8B-B14F-4D97-AF65-F5344CB8AC3E}">
        <p14:creationId xmlns:p14="http://schemas.microsoft.com/office/powerpoint/2010/main" val="1032830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a:xfrm>
            <a:off x="8549640" y="228601"/>
            <a:ext cx="3200400" cy="935181"/>
          </a:xfrm>
        </p:spPr>
        <p:txBody>
          <a:bodyPr>
            <a:normAutofit fontScale="90000"/>
          </a:bodyPr>
          <a:lstStyle/>
          <a:p>
            <a:r>
              <a:rPr lang="en-US" sz="3600" dirty="0"/>
              <a:t>The Seventh Trumpet</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rmAutofit/>
          </a:bodyPr>
          <a:lstStyle/>
          <a:p>
            <a:pPr marL="0" indent="0">
              <a:buNone/>
            </a:pPr>
            <a:r>
              <a:rPr lang="en-US" sz="3600" b="1" dirty="0">
                <a:solidFill>
                  <a:schemeClr val="accent2"/>
                </a:solidFill>
              </a:rPr>
              <a:t>Revelation 11:18-19</a:t>
            </a:r>
          </a:p>
          <a:p>
            <a:pPr algn="l"/>
            <a:r>
              <a:rPr lang="en-US" sz="3200" b="1" i="0" baseline="30000" dirty="0">
                <a:solidFill>
                  <a:srgbClr val="000000"/>
                </a:solidFill>
                <a:effectLst/>
                <a:highlight>
                  <a:srgbClr val="FFFFFF"/>
                </a:highlight>
                <a:latin typeface="system-ui"/>
              </a:rPr>
              <a:t>18 </a:t>
            </a:r>
            <a:r>
              <a:rPr lang="en-US" sz="3200" b="0" i="0" dirty="0">
                <a:solidFill>
                  <a:srgbClr val="000000"/>
                </a:solidFill>
                <a:effectLst/>
                <a:highlight>
                  <a:srgbClr val="FFFFFF"/>
                </a:highlight>
                <a:latin typeface="system-ui"/>
              </a:rPr>
              <a:t>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p>
          <a:p>
            <a:pPr algn="l"/>
            <a:r>
              <a:rPr lang="en-US" sz="3200" b="1" i="0" baseline="30000" dirty="0">
                <a:solidFill>
                  <a:srgbClr val="000000"/>
                </a:solidFill>
                <a:effectLst/>
                <a:highlight>
                  <a:srgbClr val="FFFFFF"/>
                </a:highlight>
                <a:latin typeface="system-ui"/>
              </a:rPr>
              <a:t>19 </a:t>
            </a:r>
            <a:r>
              <a:rPr lang="en-US" sz="3200" b="0" i="0" dirty="0">
                <a:solidFill>
                  <a:srgbClr val="000000"/>
                </a:solidFill>
                <a:effectLst/>
                <a:highlight>
                  <a:srgbClr val="FFFFFF"/>
                </a:highlight>
                <a:latin typeface="system-ui"/>
              </a:rPr>
              <a:t>And the temple of God was opened in heaven, and there was seen in his temple the ark of his testament: and there were lightnings, and voices, and </a:t>
            </a:r>
            <a:r>
              <a:rPr lang="en-US" sz="3200" b="0" i="0" dirty="0" err="1">
                <a:solidFill>
                  <a:srgbClr val="000000"/>
                </a:solidFill>
                <a:effectLst/>
                <a:highlight>
                  <a:srgbClr val="FFFFFF"/>
                </a:highlight>
                <a:latin typeface="system-ui"/>
              </a:rPr>
              <a:t>thunderings</a:t>
            </a:r>
            <a:r>
              <a:rPr lang="en-US" sz="3200" b="0" i="0" dirty="0">
                <a:solidFill>
                  <a:srgbClr val="000000"/>
                </a:solidFill>
                <a:effectLst/>
                <a:highlight>
                  <a:srgbClr val="FFFFFF"/>
                </a:highlight>
                <a:latin typeface="system-ui"/>
              </a:rPr>
              <a:t>, and an earthquake, and great hail.</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39" y="1091045"/>
            <a:ext cx="3403369" cy="5590310"/>
          </a:xfrm>
        </p:spPr>
        <p:txBody>
          <a:bodyPr>
            <a:normAutofit fontScale="92500" lnSpcReduction="20000"/>
          </a:bodyPr>
          <a:lstStyle/>
          <a:p>
            <a:r>
              <a:rPr lang="en-US" sz="2800" dirty="0"/>
              <a:t>It is in connection with the beginning of the seventh trumpet that John sees the temple in heaven and very particularly “the ark of his testament.” This indicates that the second and last division of Christ’s heavenly ministry, answering to the typical Day of Atonement, has opened. </a:t>
            </a:r>
          </a:p>
        </p:txBody>
      </p:sp>
    </p:spTree>
    <p:extLst>
      <p:ext uri="{BB962C8B-B14F-4D97-AF65-F5344CB8AC3E}">
        <p14:creationId xmlns:p14="http://schemas.microsoft.com/office/powerpoint/2010/main" val="480999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1007918" y="1298863"/>
            <a:ext cx="10010602" cy="3117273"/>
          </a:xfrm>
        </p:spPr>
        <p:txBody>
          <a:bodyPr/>
          <a:lstStyle/>
          <a:p>
            <a:r>
              <a:rPr lang="en-US" sz="3600" dirty="0"/>
              <a:t>The ark in the tabernacle on earth contained the two tables of stone, upon which were inscribed the precepts of the law of God. The ark was merely a receptacle for the tables of the law, and the presence of these divine precepts gave to it its value and sacredness. </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433</a:t>
            </a:r>
          </a:p>
        </p:txBody>
      </p:sp>
    </p:spTree>
    <p:extLst>
      <p:ext uri="{BB962C8B-B14F-4D97-AF65-F5344CB8AC3E}">
        <p14:creationId xmlns:p14="http://schemas.microsoft.com/office/powerpoint/2010/main" val="3388907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600" dirty="0"/>
              <a:t>When the temple of God was opened in heaven, the ark of His testament was seen. Within the holy of holies, in the sanctuary in heaven, the divine law is sacredly enshrined—the law that was spoken by God Himself amid the thunders of Sinai and written with His own finger on the tables of stone. </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433</a:t>
            </a:r>
          </a:p>
        </p:txBody>
      </p:sp>
    </p:spTree>
    <p:extLst>
      <p:ext uri="{BB962C8B-B14F-4D97-AF65-F5344CB8AC3E}">
        <p14:creationId xmlns:p14="http://schemas.microsoft.com/office/powerpoint/2010/main" val="416043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612648" y="250500"/>
            <a:ext cx="10058400" cy="1609344"/>
          </a:xfrm>
        </p:spPr>
        <p:txBody>
          <a:bodyPr/>
          <a:lstStyle/>
          <a:p>
            <a:r>
              <a:rPr lang="en-US" dirty="0">
                <a:solidFill>
                  <a:srgbClr val="953322"/>
                </a:solidFill>
              </a:rPr>
              <a:t>Revelation 12:1-17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612648" y="1485901"/>
            <a:ext cx="7045452" cy="4887468"/>
          </a:xfrm>
        </p:spPr>
        <p:txBody>
          <a:bodyPr>
            <a:normAutofit/>
          </a:bodyPr>
          <a:lstStyle/>
          <a:p>
            <a:pPr algn="l"/>
            <a:r>
              <a:rPr lang="en-US" sz="3900" b="1" i="0" dirty="0">
                <a:solidFill>
                  <a:srgbClr val="000000"/>
                </a:solidFill>
                <a:effectLst/>
                <a:highlight>
                  <a:srgbClr val="FFFFFF"/>
                </a:highlight>
                <a:latin typeface="system-ui"/>
              </a:rPr>
              <a:t>12 </a:t>
            </a:r>
            <a:r>
              <a:rPr lang="en-US" sz="3900" b="0" i="0" dirty="0">
                <a:solidFill>
                  <a:srgbClr val="000000"/>
                </a:solidFill>
                <a:effectLst/>
                <a:highlight>
                  <a:srgbClr val="FFFFFF"/>
                </a:highlight>
                <a:latin typeface="system-ui"/>
              </a:rPr>
              <a:t>And there appeared a great wonder in heaven; a woman clothed with the sun, and the moon under her feet, and upon her head a crown of twelve stars:</a:t>
            </a:r>
          </a:p>
          <a:p>
            <a:pPr algn="l"/>
            <a:r>
              <a:rPr lang="en-US" sz="3900" b="1" i="0" baseline="30000" dirty="0">
                <a:solidFill>
                  <a:srgbClr val="000000"/>
                </a:solidFill>
                <a:effectLst/>
                <a:highlight>
                  <a:srgbClr val="FFFFFF"/>
                </a:highlight>
                <a:latin typeface="system-ui"/>
              </a:rPr>
              <a:t>2 </a:t>
            </a:r>
            <a:r>
              <a:rPr lang="en-US" sz="3900" b="0" i="0" dirty="0">
                <a:solidFill>
                  <a:srgbClr val="000000"/>
                </a:solidFill>
                <a:effectLst/>
                <a:highlight>
                  <a:srgbClr val="FFFFFF"/>
                </a:highlight>
                <a:latin typeface="system-ui"/>
              </a:rPr>
              <a:t>And she being with child cried, travailing in birth, and pained to be delivered.</a:t>
            </a:r>
          </a:p>
          <a:p>
            <a:pPr marL="0" indent="0">
              <a:buNone/>
            </a:pPr>
            <a:endParaRPr lang="en-US" dirty="0"/>
          </a:p>
        </p:txBody>
      </p:sp>
      <p:pic>
        <p:nvPicPr>
          <p:cNvPr id="2050" name="Picture 2" descr="A great and wondrous sign appeared in heaven: a woman clothed with the sun,  with the moon under her feet and a crow… | Revelation 12, Revelation,  Babylon the great">
            <a:extLst>
              <a:ext uri="{FF2B5EF4-FFF2-40B4-BE49-F238E27FC236}">
                <a16:creationId xmlns:a16="http://schemas.microsoft.com/office/drawing/2014/main" id="{0E9B6D14-0400-E55B-7B5D-779003ACE7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93" r="16924"/>
          <a:stretch/>
        </p:blipFill>
        <p:spPr bwMode="auto">
          <a:xfrm>
            <a:off x="7942119" y="0"/>
            <a:ext cx="424988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194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400" dirty="0"/>
              <a:t>The law of God in the sanctuary in heaven is the great original, of which the precepts inscribed upon the tables of stone and recorded by Moses in the Pentateuch were an unerring transcript. Those who arrived at an understanding of this important point were thus led to see the sacred, unchanging character of the divine law. </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434</a:t>
            </a:r>
          </a:p>
        </p:txBody>
      </p:sp>
    </p:spTree>
    <p:extLst>
      <p:ext uri="{BB962C8B-B14F-4D97-AF65-F5344CB8AC3E}">
        <p14:creationId xmlns:p14="http://schemas.microsoft.com/office/powerpoint/2010/main" val="3136223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600" dirty="0"/>
              <a:t>They saw, as never before, the force of the </a:t>
            </a:r>
            <a:r>
              <a:rPr lang="en-US" sz="3600" dirty="0" err="1"/>
              <a:t>Saviour's</a:t>
            </a:r>
            <a:r>
              <a:rPr lang="en-US" sz="3600" dirty="0"/>
              <a:t> words: “Till heaven and earth pass, one jot or one tittle shall in no wise pass from the law.” </a:t>
            </a:r>
            <a:r>
              <a:rPr lang="en-US" sz="3600" dirty="0">
                <a:solidFill>
                  <a:schemeClr val="accent2"/>
                </a:solidFill>
              </a:rPr>
              <a:t>Matthew 5:18. </a:t>
            </a:r>
            <a:r>
              <a:rPr lang="en-US" sz="3600" dirty="0"/>
              <a:t>The law of God, being a revelation of His will, a transcript of His character, must forever endure, “as a faithful witness in heaven.”</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434</a:t>
            </a:r>
          </a:p>
        </p:txBody>
      </p:sp>
    </p:spTree>
    <p:extLst>
      <p:ext uri="{BB962C8B-B14F-4D97-AF65-F5344CB8AC3E}">
        <p14:creationId xmlns:p14="http://schemas.microsoft.com/office/powerpoint/2010/main" val="3401311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600" dirty="0"/>
              <a:t>Not one command has been annulled; not a jot or tittle has been changed. Says the psalmist: “Forever, O Lord, Thy word is settled in heaven.” “All His commandments are sure. They stand fast for ever and ever.” </a:t>
            </a:r>
            <a:r>
              <a:rPr lang="en-US" sz="3600" dirty="0">
                <a:solidFill>
                  <a:schemeClr val="accent2"/>
                </a:solidFill>
              </a:rPr>
              <a:t>Psalm 119:89; 111:7, 8. </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434</a:t>
            </a:r>
          </a:p>
        </p:txBody>
      </p:sp>
    </p:spTree>
    <p:extLst>
      <p:ext uri="{BB962C8B-B14F-4D97-AF65-F5344CB8AC3E}">
        <p14:creationId xmlns:p14="http://schemas.microsoft.com/office/powerpoint/2010/main" val="1131466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600" dirty="0"/>
              <a:t>In the very bosom of the Decalogue is the fourth commandment, as it was first proclaimed: “Remember the Sabbath day, to keep it holy. Six days shalt thou labor, and do all thy work: but the seventh day is the Sabbath of the Lord thy God…”</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434</a:t>
            </a:r>
          </a:p>
        </p:txBody>
      </p:sp>
    </p:spTree>
    <p:extLst>
      <p:ext uri="{BB962C8B-B14F-4D97-AF65-F5344CB8AC3E}">
        <p14:creationId xmlns:p14="http://schemas.microsoft.com/office/powerpoint/2010/main" val="1237949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1E05-A66C-A9D8-CFC1-836ED3FD9E67}"/>
              </a:ext>
            </a:extLst>
          </p:cNvPr>
          <p:cNvSpPr>
            <a:spLocks noGrp="1"/>
          </p:cNvSpPr>
          <p:nvPr>
            <p:ph type="ctrTitle"/>
          </p:nvPr>
        </p:nvSpPr>
        <p:spPr>
          <a:xfrm>
            <a:off x="987136" y="1371600"/>
            <a:ext cx="10031384" cy="2982191"/>
          </a:xfrm>
        </p:spPr>
        <p:txBody>
          <a:bodyPr/>
          <a:lstStyle/>
          <a:p>
            <a:r>
              <a:rPr lang="en-US" sz="3600" dirty="0"/>
              <a:t>Those who had accepted the light concerning the mediation of Christ and the perpetuity of the law of God found that these were the truths presented in Revelation 14. The messages of this chapter constitute a threefold warning which is to prepare the inhabitants of the earth for the Lord's second coming. </a:t>
            </a:r>
          </a:p>
        </p:txBody>
      </p:sp>
      <p:sp>
        <p:nvSpPr>
          <p:cNvPr id="3" name="Subtitle 2">
            <a:extLst>
              <a:ext uri="{FF2B5EF4-FFF2-40B4-BE49-F238E27FC236}">
                <a16:creationId xmlns:a16="http://schemas.microsoft.com/office/drawing/2014/main" id="{EC2A4165-E47D-A12B-F8D6-D431250933DD}"/>
              </a:ext>
            </a:extLst>
          </p:cNvPr>
          <p:cNvSpPr>
            <a:spLocks noGrp="1"/>
          </p:cNvSpPr>
          <p:nvPr>
            <p:ph type="subTitle" idx="1"/>
          </p:nvPr>
        </p:nvSpPr>
        <p:spPr>
          <a:xfrm>
            <a:off x="1097558" y="4716641"/>
            <a:ext cx="7891272" cy="1069848"/>
          </a:xfrm>
        </p:spPr>
        <p:txBody>
          <a:bodyPr>
            <a:normAutofit/>
          </a:bodyPr>
          <a:lstStyle/>
          <a:p>
            <a:r>
              <a:rPr lang="en-US" sz="4000" dirty="0">
                <a:solidFill>
                  <a:schemeClr val="accent2"/>
                </a:solidFill>
              </a:rPr>
              <a:t>The Great Controversy, p. 435</a:t>
            </a:r>
          </a:p>
        </p:txBody>
      </p:sp>
    </p:spTree>
    <p:extLst>
      <p:ext uri="{BB962C8B-B14F-4D97-AF65-F5344CB8AC3E}">
        <p14:creationId xmlns:p14="http://schemas.microsoft.com/office/powerpoint/2010/main" val="932851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90530" y="370333"/>
            <a:ext cx="10058400" cy="918141"/>
          </a:xfrm>
        </p:spPr>
        <p:txBody>
          <a:bodyPr/>
          <a:lstStyle/>
          <a:p>
            <a:r>
              <a:rPr lang="en-US" dirty="0">
                <a:solidFill>
                  <a:srgbClr val="953322"/>
                </a:solidFill>
              </a:rPr>
              <a:t>Revelation 14:6-12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90530" y="1205347"/>
            <a:ext cx="8177645" cy="5282320"/>
          </a:xfrm>
        </p:spPr>
        <p:txBody>
          <a:bodyPr>
            <a:normAutofit fontScale="92500"/>
          </a:bodyPr>
          <a:lstStyle/>
          <a:p>
            <a:pPr algn="l"/>
            <a:r>
              <a:rPr lang="en-US" sz="3600" b="1" i="0" baseline="30000" dirty="0">
                <a:solidFill>
                  <a:srgbClr val="000000"/>
                </a:solidFill>
                <a:effectLst/>
                <a:highlight>
                  <a:srgbClr val="FFFFFF"/>
                </a:highlight>
              </a:rPr>
              <a:t>6 </a:t>
            </a:r>
            <a:r>
              <a:rPr lang="en-US" sz="3600" b="0" i="0" dirty="0">
                <a:solidFill>
                  <a:srgbClr val="000000"/>
                </a:solidFill>
                <a:effectLst/>
                <a:highlight>
                  <a:srgbClr val="FFFFFF"/>
                </a:highlight>
              </a:rPr>
              <a:t>And I saw another angel fly in the midst of heaven, having the everlasting gospel to preach unto them that dwell on the earth, and to every nation, and kindred, and tongue, and people,</a:t>
            </a:r>
          </a:p>
          <a:p>
            <a:pPr algn="l"/>
            <a:r>
              <a:rPr lang="en-US" sz="3600" b="1" i="0" baseline="30000" dirty="0">
                <a:solidFill>
                  <a:srgbClr val="000000"/>
                </a:solidFill>
                <a:effectLst/>
                <a:highlight>
                  <a:srgbClr val="FFFFFF"/>
                </a:highlight>
              </a:rPr>
              <a:t>7 </a:t>
            </a:r>
            <a:r>
              <a:rPr lang="en-US" sz="3600" b="0" i="0" dirty="0">
                <a:solidFill>
                  <a:srgbClr val="000000"/>
                </a:solidFill>
                <a:effectLst/>
                <a:highlight>
                  <a:srgbClr val="FFFFFF"/>
                </a:highlight>
              </a:rPr>
              <a:t>Saying with a loud voice, Fear God, and give glory to him; for the hour of his judgment is come: and worship him that made heaven, and earth, and the sea, and the fountains of waters.</a:t>
            </a:r>
          </a:p>
          <a:p>
            <a:pPr marL="0" indent="0">
              <a:buNone/>
            </a:pPr>
            <a:endParaRPr lang="en-US" dirty="0"/>
          </a:p>
        </p:txBody>
      </p:sp>
      <p:pic>
        <p:nvPicPr>
          <p:cNvPr id="13314" name="Picture 2" descr="Monday: The First Angel's Message - Part 1 | Sabbath School Net">
            <a:extLst>
              <a:ext uri="{FF2B5EF4-FFF2-40B4-BE49-F238E27FC236}">
                <a16:creationId xmlns:a16="http://schemas.microsoft.com/office/drawing/2014/main" id="{2E431ADA-1CAF-FA5A-E849-919FE0068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8" r="11171" b="4900"/>
          <a:stretch/>
        </p:blipFill>
        <p:spPr bwMode="auto">
          <a:xfrm>
            <a:off x="8468175" y="-1"/>
            <a:ext cx="3761509"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616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90530" y="370333"/>
            <a:ext cx="10058400" cy="918141"/>
          </a:xfrm>
        </p:spPr>
        <p:txBody>
          <a:bodyPr/>
          <a:lstStyle/>
          <a:p>
            <a:r>
              <a:rPr lang="en-US" dirty="0">
                <a:solidFill>
                  <a:srgbClr val="953322"/>
                </a:solidFill>
              </a:rPr>
              <a:t>Revelation 14:6-12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90530" y="1205347"/>
            <a:ext cx="8177645" cy="5282320"/>
          </a:xfrm>
        </p:spPr>
        <p:txBody>
          <a:bodyPr>
            <a:normAutofit fontScale="92500"/>
          </a:bodyPr>
          <a:lstStyle/>
          <a:p>
            <a:pPr algn="l"/>
            <a:r>
              <a:rPr lang="en-US" sz="3600" b="1" i="0" baseline="30000" dirty="0">
                <a:solidFill>
                  <a:srgbClr val="000000"/>
                </a:solidFill>
                <a:effectLst/>
                <a:highlight>
                  <a:srgbClr val="FFFFFF"/>
                </a:highlight>
              </a:rPr>
              <a:t>6 </a:t>
            </a:r>
            <a:r>
              <a:rPr lang="en-US" sz="3600" b="0" i="0" dirty="0">
                <a:solidFill>
                  <a:srgbClr val="000000"/>
                </a:solidFill>
                <a:effectLst/>
                <a:highlight>
                  <a:srgbClr val="FFFFFF"/>
                </a:highlight>
              </a:rPr>
              <a:t>And I saw another angel fly in the midst of heaven, having the everlasting gospel to preach unto them that dwell on the earth, and to every nation, and kindred, and tongue, and people,</a:t>
            </a:r>
          </a:p>
          <a:p>
            <a:pPr algn="l"/>
            <a:r>
              <a:rPr lang="en-US" sz="3600" b="1" i="0" baseline="30000" dirty="0">
                <a:solidFill>
                  <a:srgbClr val="000000"/>
                </a:solidFill>
                <a:effectLst/>
                <a:highlight>
                  <a:srgbClr val="FFFFFF"/>
                </a:highlight>
              </a:rPr>
              <a:t>7 </a:t>
            </a:r>
            <a:r>
              <a:rPr lang="en-US" sz="3600" b="0" i="0" dirty="0">
                <a:solidFill>
                  <a:srgbClr val="000000"/>
                </a:solidFill>
                <a:effectLst/>
                <a:highlight>
                  <a:srgbClr val="FFFFFF"/>
                </a:highlight>
              </a:rPr>
              <a:t>Saying with a loud voice, Fear God, and give glory to him; for the hour of his judgment is come: and worship him that made heaven, and earth, and the sea, and the fountains of waters.</a:t>
            </a:r>
          </a:p>
          <a:p>
            <a:pPr marL="0" indent="0">
              <a:buNone/>
            </a:pPr>
            <a:endParaRPr lang="en-US" dirty="0"/>
          </a:p>
        </p:txBody>
      </p:sp>
      <p:pic>
        <p:nvPicPr>
          <p:cNvPr id="13314" name="Picture 2" descr="Monday: The First Angel's Message - Part 1 | Sabbath School Net">
            <a:extLst>
              <a:ext uri="{FF2B5EF4-FFF2-40B4-BE49-F238E27FC236}">
                <a16:creationId xmlns:a16="http://schemas.microsoft.com/office/drawing/2014/main" id="{2E431ADA-1CAF-FA5A-E849-919FE0068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8" r="11171" b="4900"/>
          <a:stretch/>
        </p:blipFill>
        <p:spPr bwMode="auto">
          <a:xfrm>
            <a:off x="8468175" y="-1"/>
            <a:ext cx="3761509"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ibbon: Tilted Down 3">
            <a:extLst>
              <a:ext uri="{FF2B5EF4-FFF2-40B4-BE49-F238E27FC236}">
                <a16:creationId xmlns:a16="http://schemas.microsoft.com/office/drawing/2014/main" id="{FEC7145E-FBF7-4F20-C90D-55AEBFBEA2E7}"/>
              </a:ext>
            </a:extLst>
          </p:cNvPr>
          <p:cNvSpPr/>
          <p:nvPr/>
        </p:nvSpPr>
        <p:spPr>
          <a:xfrm>
            <a:off x="488373" y="235803"/>
            <a:ext cx="10903527" cy="2268406"/>
          </a:xfrm>
          <a:prstGeom prst="ribbon">
            <a:avLst>
              <a:gd name="adj1" fmla="val 9893"/>
              <a:gd name="adj2" fmla="val 75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035D959-21BE-37D6-A20F-251C94179726}"/>
              </a:ext>
            </a:extLst>
          </p:cNvPr>
          <p:cNvSpPr txBox="1"/>
          <p:nvPr/>
        </p:nvSpPr>
        <p:spPr>
          <a:xfrm>
            <a:off x="2275609" y="728245"/>
            <a:ext cx="7912261" cy="1569660"/>
          </a:xfrm>
          <a:prstGeom prst="rect">
            <a:avLst/>
          </a:prstGeom>
          <a:noFill/>
        </p:spPr>
        <p:txBody>
          <a:bodyPr wrap="square" rtlCol="0">
            <a:spAutoFit/>
          </a:bodyPr>
          <a:lstStyle/>
          <a:p>
            <a:r>
              <a:rPr lang="en-US" sz="4800" dirty="0">
                <a:solidFill>
                  <a:schemeClr val="bg1"/>
                </a:solidFill>
              </a:rPr>
              <a:t>The First Angel’s Message:  </a:t>
            </a:r>
          </a:p>
          <a:p>
            <a:r>
              <a:rPr lang="en-US" sz="4800" dirty="0">
                <a:solidFill>
                  <a:schemeClr val="bg1"/>
                </a:solidFill>
              </a:rPr>
              <a:t>Worship our Creator God!</a:t>
            </a:r>
          </a:p>
        </p:txBody>
      </p:sp>
    </p:spTree>
    <p:extLst>
      <p:ext uri="{BB962C8B-B14F-4D97-AF65-F5344CB8AC3E}">
        <p14:creationId xmlns:p14="http://schemas.microsoft.com/office/powerpoint/2010/main" val="2074354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90530" y="370333"/>
            <a:ext cx="10058400" cy="918141"/>
          </a:xfrm>
        </p:spPr>
        <p:txBody>
          <a:bodyPr/>
          <a:lstStyle/>
          <a:p>
            <a:r>
              <a:rPr lang="en-US" dirty="0">
                <a:solidFill>
                  <a:srgbClr val="953322"/>
                </a:solidFill>
              </a:rPr>
              <a:t>Revelation 14:6-12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90530" y="1205347"/>
            <a:ext cx="8177645" cy="5282320"/>
          </a:xfrm>
        </p:spPr>
        <p:txBody>
          <a:bodyPr>
            <a:normAutofit fontScale="92500"/>
          </a:bodyPr>
          <a:lstStyle/>
          <a:p>
            <a:pPr algn="l"/>
            <a:r>
              <a:rPr lang="en-US" sz="3600" b="1" i="0" baseline="30000" dirty="0">
                <a:solidFill>
                  <a:srgbClr val="000000"/>
                </a:solidFill>
                <a:effectLst/>
                <a:highlight>
                  <a:srgbClr val="FFFFFF"/>
                </a:highlight>
              </a:rPr>
              <a:t>6 </a:t>
            </a:r>
            <a:r>
              <a:rPr lang="en-US" sz="3600" b="0" i="0" dirty="0">
                <a:solidFill>
                  <a:srgbClr val="000000"/>
                </a:solidFill>
                <a:effectLst/>
                <a:highlight>
                  <a:srgbClr val="FFFFFF"/>
                </a:highlight>
              </a:rPr>
              <a:t>And I saw another angel fly in the midst of heaven, having the everlasting gospel to preach unto them that dwell on the earth, and to every nation, and kindred, and tongue, and people,</a:t>
            </a:r>
          </a:p>
          <a:p>
            <a:pPr algn="l"/>
            <a:r>
              <a:rPr lang="en-US" sz="3600" b="1" i="0" baseline="30000" dirty="0">
                <a:solidFill>
                  <a:srgbClr val="000000"/>
                </a:solidFill>
                <a:effectLst/>
                <a:highlight>
                  <a:srgbClr val="FFFFFF"/>
                </a:highlight>
              </a:rPr>
              <a:t>7 </a:t>
            </a:r>
            <a:r>
              <a:rPr lang="en-US" sz="3600" b="0" i="0" dirty="0">
                <a:solidFill>
                  <a:srgbClr val="000000"/>
                </a:solidFill>
                <a:effectLst/>
                <a:highlight>
                  <a:srgbClr val="FFFFFF"/>
                </a:highlight>
              </a:rPr>
              <a:t>Saying with a loud voice, Fear God, and give glory to him; for the hour of his judgment is come: and worship him that made heaven, and earth, and the sea, and the fountains of waters.</a:t>
            </a:r>
          </a:p>
          <a:p>
            <a:pPr marL="0" indent="0">
              <a:buNone/>
            </a:pPr>
            <a:endParaRPr lang="en-US" dirty="0"/>
          </a:p>
        </p:txBody>
      </p:sp>
      <p:pic>
        <p:nvPicPr>
          <p:cNvPr id="13314" name="Picture 2" descr="Monday: The First Angel's Message - Part 1 | Sabbath School Net">
            <a:extLst>
              <a:ext uri="{FF2B5EF4-FFF2-40B4-BE49-F238E27FC236}">
                <a16:creationId xmlns:a16="http://schemas.microsoft.com/office/drawing/2014/main" id="{2E431ADA-1CAF-FA5A-E849-919FE0068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8" r="11171" b="4900"/>
          <a:stretch/>
        </p:blipFill>
        <p:spPr bwMode="auto">
          <a:xfrm>
            <a:off x="8468175" y="-1"/>
            <a:ext cx="3761509"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Callout: Down Arrow 3">
            <a:extLst>
              <a:ext uri="{FF2B5EF4-FFF2-40B4-BE49-F238E27FC236}">
                <a16:creationId xmlns:a16="http://schemas.microsoft.com/office/drawing/2014/main" id="{8DD206F7-D72B-8D12-74DA-FEEF0D67EFE6}"/>
              </a:ext>
            </a:extLst>
          </p:cNvPr>
          <p:cNvSpPr/>
          <p:nvPr/>
        </p:nvSpPr>
        <p:spPr>
          <a:xfrm>
            <a:off x="1908463" y="166255"/>
            <a:ext cx="9115874" cy="3470563"/>
          </a:xfrm>
          <a:prstGeom prst="downArrowCallout">
            <a:avLst>
              <a:gd name="adj1" fmla="val 11772"/>
              <a:gd name="adj2" fmla="val 25000"/>
              <a:gd name="adj3" fmla="val 11584"/>
              <a:gd name="adj4" fmla="val 82487"/>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D95A0E-22CF-9942-18F4-86257C6B3A4B}"/>
              </a:ext>
            </a:extLst>
          </p:cNvPr>
          <p:cNvSpPr txBox="1"/>
          <p:nvPr/>
        </p:nvSpPr>
        <p:spPr>
          <a:xfrm>
            <a:off x="1908463" y="166255"/>
            <a:ext cx="9033164" cy="2940627"/>
          </a:xfrm>
          <a:prstGeom prst="rect">
            <a:avLst/>
          </a:prstGeom>
          <a:noFill/>
        </p:spPr>
        <p:txBody>
          <a:bodyPr wrap="square" rtlCol="0">
            <a:spAutoFit/>
          </a:bodyPr>
          <a:lstStyle/>
          <a:p>
            <a:r>
              <a:rPr lang="en-US" sz="3100" dirty="0">
                <a:solidFill>
                  <a:schemeClr val="bg1"/>
                </a:solidFill>
              </a:rPr>
              <a:t>The word translated “fear” is the Greek </a:t>
            </a:r>
            <a:r>
              <a:rPr lang="en-US" sz="3100" i="1" dirty="0" err="1">
                <a:solidFill>
                  <a:schemeClr val="bg1"/>
                </a:solidFill>
              </a:rPr>
              <a:t>phobed</a:t>
            </a:r>
            <a:r>
              <a:rPr lang="en-US" sz="3100" dirty="0">
                <a:solidFill>
                  <a:schemeClr val="bg1"/>
                </a:solidFill>
              </a:rPr>
              <a:t>, “to fear,” “to reverence.” </a:t>
            </a:r>
            <a:r>
              <a:rPr lang="en-US" sz="3100" i="1" dirty="0" err="1">
                <a:solidFill>
                  <a:schemeClr val="bg1"/>
                </a:solidFill>
              </a:rPr>
              <a:t>Phobed</a:t>
            </a:r>
            <a:r>
              <a:rPr lang="en-US" sz="3100" i="1" dirty="0">
                <a:solidFill>
                  <a:schemeClr val="bg1"/>
                </a:solidFill>
              </a:rPr>
              <a:t> </a:t>
            </a:r>
            <a:r>
              <a:rPr lang="en-US" sz="3100" dirty="0">
                <a:solidFill>
                  <a:schemeClr val="bg1"/>
                </a:solidFill>
              </a:rPr>
              <a:t>is used here not in the sense of being afraid of God, but in the sense of coming to Him with reverence and awe. It conveys the thought of absolute loyalty to God, of full surrender to His will. </a:t>
            </a:r>
          </a:p>
        </p:txBody>
      </p:sp>
    </p:spTree>
    <p:extLst>
      <p:ext uri="{BB962C8B-B14F-4D97-AF65-F5344CB8AC3E}">
        <p14:creationId xmlns:p14="http://schemas.microsoft.com/office/powerpoint/2010/main" val="1399307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90530" y="370333"/>
            <a:ext cx="10058400" cy="918141"/>
          </a:xfrm>
        </p:spPr>
        <p:txBody>
          <a:bodyPr/>
          <a:lstStyle/>
          <a:p>
            <a:r>
              <a:rPr lang="en-US" dirty="0">
                <a:solidFill>
                  <a:srgbClr val="953322"/>
                </a:solidFill>
              </a:rPr>
              <a:t>Revelation 14:6-12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90530" y="1205347"/>
            <a:ext cx="8177645" cy="5282320"/>
          </a:xfrm>
        </p:spPr>
        <p:txBody>
          <a:bodyPr>
            <a:normAutofit fontScale="92500"/>
          </a:bodyPr>
          <a:lstStyle/>
          <a:p>
            <a:pPr algn="l"/>
            <a:r>
              <a:rPr lang="en-US" sz="3600" b="1" i="0" baseline="30000" dirty="0">
                <a:solidFill>
                  <a:srgbClr val="000000"/>
                </a:solidFill>
                <a:effectLst/>
                <a:highlight>
                  <a:srgbClr val="FFFFFF"/>
                </a:highlight>
              </a:rPr>
              <a:t>6 </a:t>
            </a:r>
            <a:r>
              <a:rPr lang="en-US" sz="3600" b="0" i="0" dirty="0">
                <a:solidFill>
                  <a:srgbClr val="000000"/>
                </a:solidFill>
                <a:effectLst/>
                <a:highlight>
                  <a:srgbClr val="FFFFFF"/>
                </a:highlight>
              </a:rPr>
              <a:t>And I saw another angel fly in the midst of heaven, having the everlasting gospel to preach unto them that dwell on the earth, and to every nation, and kindred, and tongue, and people,</a:t>
            </a:r>
          </a:p>
          <a:p>
            <a:pPr algn="l"/>
            <a:r>
              <a:rPr lang="en-US" sz="3600" b="1" i="0" baseline="30000" dirty="0">
                <a:solidFill>
                  <a:srgbClr val="000000"/>
                </a:solidFill>
                <a:effectLst/>
                <a:highlight>
                  <a:srgbClr val="FFFFFF"/>
                </a:highlight>
              </a:rPr>
              <a:t>7 </a:t>
            </a:r>
            <a:r>
              <a:rPr lang="en-US" sz="3600" b="0" i="0" dirty="0">
                <a:solidFill>
                  <a:srgbClr val="000000"/>
                </a:solidFill>
                <a:effectLst/>
                <a:highlight>
                  <a:srgbClr val="FFFFFF"/>
                </a:highlight>
              </a:rPr>
              <a:t>Saying with a loud voice, Fear God, and give glory to him; for the hour of his judgment is come: and worship him that made heaven, and earth, and the sea, and the fountains of waters.</a:t>
            </a:r>
          </a:p>
          <a:p>
            <a:pPr marL="0" indent="0">
              <a:buNone/>
            </a:pPr>
            <a:endParaRPr lang="en-US" dirty="0"/>
          </a:p>
        </p:txBody>
      </p:sp>
      <p:pic>
        <p:nvPicPr>
          <p:cNvPr id="13314" name="Picture 2" descr="Monday: The First Angel's Message - Part 1 | Sabbath School Net">
            <a:extLst>
              <a:ext uri="{FF2B5EF4-FFF2-40B4-BE49-F238E27FC236}">
                <a16:creationId xmlns:a16="http://schemas.microsoft.com/office/drawing/2014/main" id="{2E431ADA-1CAF-FA5A-E849-919FE0068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8" r="11171" b="4900"/>
          <a:stretch/>
        </p:blipFill>
        <p:spPr bwMode="auto">
          <a:xfrm>
            <a:off x="8468175" y="-1"/>
            <a:ext cx="3761509"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Callout: Down Arrow 5">
            <a:extLst>
              <a:ext uri="{FF2B5EF4-FFF2-40B4-BE49-F238E27FC236}">
                <a16:creationId xmlns:a16="http://schemas.microsoft.com/office/drawing/2014/main" id="{02073ED6-7547-87CE-9D3C-EEF9459ED305}"/>
              </a:ext>
            </a:extLst>
          </p:cNvPr>
          <p:cNvSpPr/>
          <p:nvPr/>
        </p:nvSpPr>
        <p:spPr>
          <a:xfrm>
            <a:off x="1843070" y="149199"/>
            <a:ext cx="9115874" cy="3498010"/>
          </a:xfrm>
          <a:prstGeom prst="downArrowCallout">
            <a:avLst>
              <a:gd name="adj1" fmla="val 11772"/>
              <a:gd name="adj2" fmla="val 25000"/>
              <a:gd name="adj3" fmla="val 15476"/>
              <a:gd name="adj4" fmla="val 7979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B559911-9179-96C5-B5DF-A3DF35F0C294}"/>
              </a:ext>
            </a:extLst>
          </p:cNvPr>
          <p:cNvSpPr txBox="1"/>
          <p:nvPr/>
        </p:nvSpPr>
        <p:spPr>
          <a:xfrm>
            <a:off x="1946979" y="149199"/>
            <a:ext cx="9115874" cy="2554545"/>
          </a:xfrm>
          <a:prstGeom prst="rect">
            <a:avLst/>
          </a:prstGeom>
          <a:noFill/>
        </p:spPr>
        <p:txBody>
          <a:bodyPr wrap="square" rtlCol="0">
            <a:spAutoFit/>
          </a:bodyPr>
          <a:lstStyle/>
          <a:p>
            <a:r>
              <a:rPr lang="en-US" sz="3200" dirty="0">
                <a:solidFill>
                  <a:schemeClr val="bg1"/>
                </a:solidFill>
              </a:rPr>
              <a:t>The message to fear God is especially timely in the period represented by the preaching of this angel, for men are worshiping gods of materialism and pleasure and many others of their own and devising.</a:t>
            </a:r>
          </a:p>
        </p:txBody>
      </p:sp>
    </p:spTree>
    <p:extLst>
      <p:ext uri="{BB962C8B-B14F-4D97-AF65-F5344CB8AC3E}">
        <p14:creationId xmlns:p14="http://schemas.microsoft.com/office/powerpoint/2010/main" val="2401358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90530" y="370333"/>
            <a:ext cx="10058400" cy="918141"/>
          </a:xfrm>
        </p:spPr>
        <p:txBody>
          <a:bodyPr/>
          <a:lstStyle/>
          <a:p>
            <a:r>
              <a:rPr lang="en-US" dirty="0">
                <a:solidFill>
                  <a:srgbClr val="953322"/>
                </a:solidFill>
              </a:rPr>
              <a:t>Revelation 14:6-12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90530" y="1205347"/>
            <a:ext cx="8177645" cy="5282320"/>
          </a:xfrm>
        </p:spPr>
        <p:txBody>
          <a:bodyPr>
            <a:normAutofit fontScale="92500"/>
          </a:bodyPr>
          <a:lstStyle/>
          <a:p>
            <a:pPr algn="l"/>
            <a:r>
              <a:rPr lang="en-US" sz="3600" b="1" i="0" baseline="30000" dirty="0">
                <a:solidFill>
                  <a:srgbClr val="000000"/>
                </a:solidFill>
                <a:effectLst/>
                <a:highlight>
                  <a:srgbClr val="FFFFFF"/>
                </a:highlight>
              </a:rPr>
              <a:t>6 </a:t>
            </a:r>
            <a:r>
              <a:rPr lang="en-US" sz="3600" b="0" i="0" dirty="0">
                <a:solidFill>
                  <a:srgbClr val="000000"/>
                </a:solidFill>
                <a:effectLst/>
                <a:highlight>
                  <a:srgbClr val="FFFFFF"/>
                </a:highlight>
              </a:rPr>
              <a:t>And I saw another angel fly in the midst of heaven, having the everlasting gospel to preach unto them that dwell on the earth, and to every nation, and kindred, and tongue, and people,</a:t>
            </a:r>
          </a:p>
          <a:p>
            <a:pPr algn="l"/>
            <a:r>
              <a:rPr lang="en-US" sz="3600" b="1" i="0" baseline="30000" dirty="0">
                <a:solidFill>
                  <a:srgbClr val="000000"/>
                </a:solidFill>
                <a:effectLst/>
                <a:highlight>
                  <a:srgbClr val="FFFFFF"/>
                </a:highlight>
              </a:rPr>
              <a:t>7 </a:t>
            </a:r>
            <a:r>
              <a:rPr lang="en-US" sz="3600" b="0" i="0" dirty="0">
                <a:solidFill>
                  <a:srgbClr val="000000"/>
                </a:solidFill>
                <a:effectLst/>
                <a:highlight>
                  <a:srgbClr val="FFFFFF"/>
                </a:highlight>
              </a:rPr>
              <a:t>Saying with a loud voice, Fear God, and give glory to him; for the hour of his judgment is come: and worship him that made heaven, and earth, and the sea, and the fountains of waters.</a:t>
            </a:r>
          </a:p>
          <a:p>
            <a:pPr marL="0" indent="0">
              <a:buNone/>
            </a:pPr>
            <a:endParaRPr lang="en-US" dirty="0"/>
          </a:p>
        </p:txBody>
      </p:sp>
      <p:pic>
        <p:nvPicPr>
          <p:cNvPr id="13314" name="Picture 2" descr="Monday: The First Angel's Message - Part 1 | Sabbath School Net">
            <a:extLst>
              <a:ext uri="{FF2B5EF4-FFF2-40B4-BE49-F238E27FC236}">
                <a16:creationId xmlns:a16="http://schemas.microsoft.com/office/drawing/2014/main" id="{2E431ADA-1CAF-FA5A-E849-919FE0068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48" r="11171" b="4900"/>
          <a:stretch/>
        </p:blipFill>
        <p:spPr bwMode="auto">
          <a:xfrm>
            <a:off x="8468175" y="-1"/>
            <a:ext cx="3761509"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ibbon: Tilted Down 3">
            <a:extLst>
              <a:ext uri="{FF2B5EF4-FFF2-40B4-BE49-F238E27FC236}">
                <a16:creationId xmlns:a16="http://schemas.microsoft.com/office/drawing/2014/main" id="{74C12CA0-4179-0268-A609-E2AD9E6C1D9B}"/>
              </a:ext>
            </a:extLst>
          </p:cNvPr>
          <p:cNvSpPr/>
          <p:nvPr/>
        </p:nvSpPr>
        <p:spPr>
          <a:xfrm>
            <a:off x="641187" y="1143000"/>
            <a:ext cx="10903527" cy="5437979"/>
          </a:xfrm>
          <a:prstGeom prst="ribbon">
            <a:avLst>
              <a:gd name="adj1" fmla="val 5307"/>
              <a:gd name="adj2" fmla="val 75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44DEF18-E1EC-AE47-800F-E56E3BE519F7}"/>
              </a:ext>
            </a:extLst>
          </p:cNvPr>
          <p:cNvSpPr txBox="1"/>
          <p:nvPr/>
        </p:nvSpPr>
        <p:spPr>
          <a:xfrm>
            <a:off x="2136819" y="1564221"/>
            <a:ext cx="7912261" cy="5016758"/>
          </a:xfrm>
          <a:prstGeom prst="rect">
            <a:avLst/>
          </a:prstGeom>
          <a:noFill/>
        </p:spPr>
        <p:txBody>
          <a:bodyPr wrap="square" rtlCol="0">
            <a:spAutoFit/>
          </a:bodyPr>
          <a:lstStyle/>
          <a:p>
            <a:r>
              <a:rPr lang="en-US" sz="3200" dirty="0">
                <a:solidFill>
                  <a:schemeClr val="bg1"/>
                </a:solidFill>
              </a:rPr>
              <a:t>Historically, the preaching of William Miller and his associates in the period from 1831 to 1844, concerning the close of the 2300 days in 1844, may be regarded as marking the beginning of the message of the first angel (see F. D. Nichol, The Midnight Cry, p. 284). But that message has had validity ever since and will continue to have until the curtain falls on man’s opportunity for salvation.</a:t>
            </a:r>
          </a:p>
        </p:txBody>
      </p:sp>
    </p:spTree>
    <p:extLst>
      <p:ext uri="{BB962C8B-B14F-4D97-AF65-F5344CB8AC3E}">
        <p14:creationId xmlns:p14="http://schemas.microsoft.com/office/powerpoint/2010/main" val="857697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E1F7B-4954-0DF8-14AD-99D0DA8B27D2}"/>
              </a:ext>
            </a:extLst>
          </p:cNvPr>
          <p:cNvSpPr>
            <a:spLocks noGrp="1"/>
          </p:cNvSpPr>
          <p:nvPr>
            <p:ph type="title"/>
          </p:nvPr>
        </p:nvSpPr>
        <p:spPr>
          <a:xfrm>
            <a:off x="8633381" y="2015837"/>
            <a:ext cx="3200400" cy="1737360"/>
          </a:xfrm>
        </p:spPr>
        <p:txBody>
          <a:bodyPr>
            <a:normAutofit/>
          </a:bodyPr>
          <a:lstStyle/>
          <a:p>
            <a:r>
              <a:rPr lang="en-US" sz="3600" dirty="0"/>
              <a:t>A Woman?  </a:t>
            </a:r>
            <a:br>
              <a:rPr lang="en-US" sz="3600" dirty="0"/>
            </a:br>
            <a:r>
              <a:rPr lang="en-US" sz="3600" dirty="0"/>
              <a:t>What Woman?</a:t>
            </a:r>
          </a:p>
        </p:txBody>
      </p:sp>
      <p:sp>
        <p:nvSpPr>
          <p:cNvPr id="3" name="Content Placeholder 2">
            <a:extLst>
              <a:ext uri="{FF2B5EF4-FFF2-40B4-BE49-F238E27FC236}">
                <a16:creationId xmlns:a16="http://schemas.microsoft.com/office/drawing/2014/main" id="{FF02828C-6BDC-600C-7652-0DD5276FFED0}"/>
              </a:ext>
            </a:extLst>
          </p:cNvPr>
          <p:cNvSpPr>
            <a:spLocks noGrp="1"/>
          </p:cNvSpPr>
          <p:nvPr>
            <p:ph idx="1"/>
          </p:nvPr>
        </p:nvSpPr>
        <p:spPr>
          <a:xfrm>
            <a:off x="358219" y="348792"/>
            <a:ext cx="7692272" cy="6127422"/>
          </a:xfrm>
        </p:spPr>
        <p:txBody>
          <a:bodyPr/>
          <a:lstStyle/>
          <a:p>
            <a:pPr marL="0" indent="0" algn="l">
              <a:buNone/>
            </a:pPr>
            <a:r>
              <a:rPr lang="en-US" sz="3200" b="1" i="0" dirty="0">
                <a:solidFill>
                  <a:srgbClr val="953322"/>
                </a:solidFill>
                <a:effectLst/>
                <a:highlight>
                  <a:srgbClr val="FFFFFF"/>
                </a:highlight>
              </a:rPr>
              <a:t>ISAIAH 54:5-6</a:t>
            </a:r>
          </a:p>
          <a:p>
            <a:pPr algn="l"/>
            <a:r>
              <a:rPr lang="en-US" sz="3200" b="1" i="0" baseline="30000" dirty="0">
                <a:solidFill>
                  <a:srgbClr val="000000"/>
                </a:solidFill>
                <a:effectLst/>
                <a:highlight>
                  <a:srgbClr val="FFFFFF"/>
                </a:highlight>
                <a:latin typeface="system-ui"/>
              </a:rPr>
              <a:t>5 </a:t>
            </a:r>
            <a:r>
              <a:rPr lang="en-US" sz="3200" b="0" i="0" dirty="0">
                <a:solidFill>
                  <a:srgbClr val="000000"/>
                </a:solidFill>
                <a:effectLst/>
                <a:highlight>
                  <a:srgbClr val="FFFFFF"/>
                </a:highlight>
                <a:latin typeface="system-ui"/>
              </a:rPr>
              <a:t>For thy Maker is thine husband; the </a:t>
            </a:r>
            <a:r>
              <a:rPr lang="en-US" sz="3200" b="0" i="0" cap="small" dirty="0">
                <a:solidFill>
                  <a:srgbClr val="000000"/>
                </a:solidFill>
                <a:effectLst/>
                <a:highlight>
                  <a:srgbClr val="FFFFFF"/>
                </a:highlight>
                <a:latin typeface="system-ui"/>
              </a:rPr>
              <a:t>Lord</a:t>
            </a:r>
            <a:r>
              <a:rPr lang="en-US" sz="3200" b="0" i="0" dirty="0">
                <a:solidFill>
                  <a:srgbClr val="000000"/>
                </a:solidFill>
                <a:effectLst/>
                <a:highlight>
                  <a:srgbClr val="FFFFFF"/>
                </a:highlight>
                <a:latin typeface="system-ui"/>
              </a:rPr>
              <a:t> of hosts is his name; and thy Redeemer the Holy One of Israel; The God of the whole earth shall he be called.</a:t>
            </a:r>
          </a:p>
          <a:p>
            <a:pPr algn="l"/>
            <a:r>
              <a:rPr lang="en-US" sz="3200" b="1" i="0" baseline="30000" dirty="0">
                <a:solidFill>
                  <a:srgbClr val="000000"/>
                </a:solidFill>
                <a:effectLst/>
                <a:highlight>
                  <a:srgbClr val="FFFFFF"/>
                </a:highlight>
                <a:latin typeface="system-ui"/>
              </a:rPr>
              <a:t>6 </a:t>
            </a:r>
            <a:r>
              <a:rPr lang="en-US" sz="3200" b="0" i="0" dirty="0">
                <a:solidFill>
                  <a:srgbClr val="000000"/>
                </a:solidFill>
                <a:effectLst/>
                <a:highlight>
                  <a:srgbClr val="FFFFFF"/>
                </a:highlight>
                <a:latin typeface="system-ui"/>
              </a:rPr>
              <a:t>For the </a:t>
            </a:r>
            <a:r>
              <a:rPr lang="en-US" sz="3200" b="0" i="0" cap="small" dirty="0">
                <a:solidFill>
                  <a:srgbClr val="000000"/>
                </a:solidFill>
                <a:effectLst/>
                <a:highlight>
                  <a:srgbClr val="FFFFFF"/>
                </a:highlight>
                <a:latin typeface="system-ui"/>
              </a:rPr>
              <a:t>Lord</a:t>
            </a:r>
            <a:r>
              <a:rPr lang="en-US" sz="3200" b="0" i="0" dirty="0">
                <a:solidFill>
                  <a:srgbClr val="000000"/>
                </a:solidFill>
                <a:effectLst/>
                <a:highlight>
                  <a:srgbClr val="FFFFFF"/>
                </a:highlight>
                <a:latin typeface="system-ui"/>
              </a:rPr>
              <a:t> hath called thee as a woman forsaken and grieved in spirit, and a wife of youth, when thou </a:t>
            </a:r>
            <a:r>
              <a:rPr lang="en-US" sz="3200" b="0" i="0" dirty="0" err="1">
                <a:solidFill>
                  <a:srgbClr val="000000"/>
                </a:solidFill>
                <a:effectLst/>
                <a:highlight>
                  <a:srgbClr val="FFFFFF"/>
                </a:highlight>
                <a:latin typeface="system-ui"/>
              </a:rPr>
              <a:t>wast</a:t>
            </a:r>
            <a:r>
              <a:rPr lang="en-US" sz="3200" b="0" i="0" dirty="0">
                <a:solidFill>
                  <a:srgbClr val="000000"/>
                </a:solidFill>
                <a:effectLst/>
                <a:highlight>
                  <a:srgbClr val="FFFFFF"/>
                </a:highlight>
                <a:latin typeface="system-ui"/>
              </a:rPr>
              <a:t> refused, saith thy God.</a:t>
            </a:r>
          </a:p>
          <a:p>
            <a:pPr marL="0" indent="0">
              <a:buNone/>
            </a:pPr>
            <a:r>
              <a:rPr lang="en-US" sz="3200" b="1" dirty="0">
                <a:solidFill>
                  <a:srgbClr val="953322"/>
                </a:solidFill>
              </a:rPr>
              <a:t>JEREMIAH 6:2</a:t>
            </a:r>
          </a:p>
          <a:p>
            <a:r>
              <a:rPr lang="en-US" sz="3200" b="1" i="0" baseline="30000" dirty="0">
                <a:solidFill>
                  <a:srgbClr val="000000"/>
                </a:solidFill>
                <a:effectLst/>
                <a:highlight>
                  <a:srgbClr val="FFFFFF"/>
                </a:highlight>
                <a:latin typeface="system-ui"/>
              </a:rPr>
              <a:t>2 </a:t>
            </a:r>
            <a:r>
              <a:rPr lang="en-US" sz="3200" b="0" i="0" dirty="0">
                <a:solidFill>
                  <a:srgbClr val="000000"/>
                </a:solidFill>
                <a:effectLst/>
                <a:highlight>
                  <a:srgbClr val="FFFFFF"/>
                </a:highlight>
                <a:latin typeface="system-ui"/>
              </a:rPr>
              <a:t>I have likened the daughter of Zion to a comely and delicate woman</a:t>
            </a:r>
            <a:r>
              <a:rPr lang="en-US" b="0" i="0" dirty="0">
                <a:solidFill>
                  <a:srgbClr val="000000"/>
                </a:solidFill>
                <a:effectLst/>
                <a:highlight>
                  <a:srgbClr val="FFFFFF"/>
                </a:highlight>
                <a:latin typeface="system-ui"/>
              </a:rPr>
              <a:t>.</a:t>
            </a:r>
            <a:endParaRPr lang="en-US" dirty="0"/>
          </a:p>
        </p:txBody>
      </p:sp>
      <p:sp>
        <p:nvSpPr>
          <p:cNvPr id="4" name="Text Placeholder 3">
            <a:extLst>
              <a:ext uri="{FF2B5EF4-FFF2-40B4-BE49-F238E27FC236}">
                <a16:creationId xmlns:a16="http://schemas.microsoft.com/office/drawing/2014/main" id="{696974C1-18BE-E0C4-1607-AB545C8CB8FB}"/>
              </a:ext>
            </a:extLst>
          </p:cNvPr>
          <p:cNvSpPr>
            <a:spLocks noGrp="1"/>
          </p:cNvSpPr>
          <p:nvPr>
            <p:ph type="body" sz="half" idx="2"/>
          </p:nvPr>
        </p:nvSpPr>
        <p:spPr>
          <a:xfrm>
            <a:off x="8633381" y="3742806"/>
            <a:ext cx="3200400" cy="2959330"/>
          </a:xfrm>
        </p:spPr>
        <p:txBody>
          <a:bodyPr>
            <a:normAutofit fontScale="92500" lnSpcReduction="20000"/>
          </a:bodyPr>
          <a:lstStyle/>
          <a:p>
            <a:r>
              <a:rPr lang="en-US" sz="2800" dirty="0"/>
              <a:t>And there appeared a great wonder in heaven; a </a:t>
            </a:r>
            <a:r>
              <a:rPr lang="en-US" sz="2800" b="1" dirty="0"/>
              <a:t>woman </a:t>
            </a:r>
            <a:r>
              <a:rPr lang="en-US" sz="2800" dirty="0"/>
              <a:t>clothed with the sun, and the moon under her feet, and upon her head a crown of twelve stars:</a:t>
            </a:r>
          </a:p>
          <a:p>
            <a:endParaRPr lang="en-US" dirty="0"/>
          </a:p>
        </p:txBody>
      </p:sp>
      <p:pic>
        <p:nvPicPr>
          <p:cNvPr id="3074" name="Picture 2" descr="A great sign appeared in the sky; a woman clothed with the sun, with the  moon under her feet, and… | by Jacque Monty | Medium">
            <a:extLst>
              <a:ext uri="{FF2B5EF4-FFF2-40B4-BE49-F238E27FC236}">
                <a16:creationId xmlns:a16="http://schemas.microsoft.com/office/drawing/2014/main" id="{3F19B754-DE7D-5B77-1ACA-D8D7DD1827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54" b="9819"/>
          <a:stretch/>
        </p:blipFill>
        <p:spPr bwMode="auto">
          <a:xfrm>
            <a:off x="8382000" y="0"/>
            <a:ext cx="3810000" cy="2421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657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644737" y="287205"/>
            <a:ext cx="6841096" cy="918141"/>
          </a:xfrm>
        </p:spPr>
        <p:txBody>
          <a:bodyPr/>
          <a:lstStyle/>
          <a:p>
            <a:r>
              <a:rPr lang="en-US" dirty="0">
                <a:solidFill>
                  <a:srgbClr val="953322"/>
                </a:solidFill>
              </a:rPr>
              <a:t>Revelation 14:8-12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644737" y="1288474"/>
            <a:ext cx="6841096" cy="4973518"/>
          </a:xfrm>
        </p:spPr>
        <p:txBody>
          <a:bodyPr>
            <a:normAutofit lnSpcReduction="10000"/>
          </a:bodyPr>
          <a:lstStyle/>
          <a:p>
            <a:pPr algn="l"/>
            <a:r>
              <a:rPr lang="en-US" sz="4800" b="1" i="0" baseline="30000" dirty="0">
                <a:solidFill>
                  <a:srgbClr val="000000"/>
                </a:solidFill>
                <a:effectLst/>
                <a:highlight>
                  <a:srgbClr val="FFFFFF"/>
                </a:highlight>
              </a:rPr>
              <a:t>8 </a:t>
            </a:r>
            <a:r>
              <a:rPr lang="en-US" sz="4800" b="0" i="0" dirty="0">
                <a:solidFill>
                  <a:srgbClr val="000000"/>
                </a:solidFill>
                <a:effectLst/>
                <a:highlight>
                  <a:srgbClr val="FFFFFF"/>
                </a:highlight>
              </a:rPr>
              <a:t>And there followed another angel, saying, Babylon is fallen, is fallen, that great city, because she made all nations drink of the wine of the wrath of her fornication.</a:t>
            </a:r>
            <a:endParaRPr lang="en-US" sz="3600" dirty="0"/>
          </a:p>
        </p:txBody>
      </p:sp>
      <p:pic>
        <p:nvPicPr>
          <p:cNvPr id="14338" name="Picture 2" descr="Early Writings, by Ellen G. White. The First Angel's Message">
            <a:extLst>
              <a:ext uri="{FF2B5EF4-FFF2-40B4-BE49-F238E27FC236}">
                <a16:creationId xmlns:a16="http://schemas.microsoft.com/office/drawing/2014/main" id="{B72C487E-ADDF-D162-10F2-462C4B869F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00" r="4200"/>
          <a:stretch/>
        </p:blipFill>
        <p:spPr bwMode="auto">
          <a:xfrm>
            <a:off x="0" y="0"/>
            <a:ext cx="46447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432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644737" y="287205"/>
            <a:ext cx="6841096" cy="918141"/>
          </a:xfrm>
        </p:spPr>
        <p:txBody>
          <a:bodyPr/>
          <a:lstStyle/>
          <a:p>
            <a:r>
              <a:rPr lang="en-US" dirty="0">
                <a:solidFill>
                  <a:srgbClr val="953322"/>
                </a:solidFill>
              </a:rPr>
              <a:t>Revelation 14:8-12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644737" y="1288474"/>
            <a:ext cx="6841096" cy="4973518"/>
          </a:xfrm>
        </p:spPr>
        <p:txBody>
          <a:bodyPr>
            <a:normAutofit lnSpcReduction="10000"/>
          </a:bodyPr>
          <a:lstStyle/>
          <a:p>
            <a:pPr algn="l"/>
            <a:r>
              <a:rPr lang="en-US" sz="4800" b="1" i="0" baseline="30000" dirty="0">
                <a:solidFill>
                  <a:srgbClr val="000000"/>
                </a:solidFill>
                <a:effectLst/>
                <a:highlight>
                  <a:srgbClr val="FFFFFF"/>
                </a:highlight>
              </a:rPr>
              <a:t>8 </a:t>
            </a:r>
            <a:r>
              <a:rPr lang="en-US" sz="4800" b="0" i="0" dirty="0">
                <a:solidFill>
                  <a:srgbClr val="000000"/>
                </a:solidFill>
                <a:effectLst/>
                <a:highlight>
                  <a:srgbClr val="FFFFFF"/>
                </a:highlight>
              </a:rPr>
              <a:t>And there followed another angel, saying, Babylon is fallen, is fallen, that great city, because she made all nations drink of the wine of the wrath of her fornication.</a:t>
            </a:r>
            <a:endParaRPr lang="en-US" sz="3600" dirty="0"/>
          </a:p>
        </p:txBody>
      </p:sp>
      <p:pic>
        <p:nvPicPr>
          <p:cNvPr id="14338" name="Picture 2" descr="Early Writings, by Ellen G. White. The First Angel's Message">
            <a:extLst>
              <a:ext uri="{FF2B5EF4-FFF2-40B4-BE49-F238E27FC236}">
                <a16:creationId xmlns:a16="http://schemas.microsoft.com/office/drawing/2014/main" id="{B72C487E-ADDF-D162-10F2-462C4B869F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00" r="4200"/>
          <a:stretch/>
        </p:blipFill>
        <p:spPr bwMode="auto">
          <a:xfrm>
            <a:off x="0" y="0"/>
            <a:ext cx="464473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Up 3">
            <a:extLst>
              <a:ext uri="{FF2B5EF4-FFF2-40B4-BE49-F238E27FC236}">
                <a16:creationId xmlns:a16="http://schemas.microsoft.com/office/drawing/2014/main" id="{022FCDC8-A49F-D1F9-11EE-7429B05FBB59}"/>
              </a:ext>
            </a:extLst>
          </p:cNvPr>
          <p:cNvSpPr/>
          <p:nvPr/>
        </p:nvSpPr>
        <p:spPr>
          <a:xfrm>
            <a:off x="758537" y="2893327"/>
            <a:ext cx="11222182" cy="3927765"/>
          </a:xfrm>
          <a:prstGeom prst="upArrow">
            <a:avLst>
              <a:gd name="adj1" fmla="val 66296"/>
              <a:gd name="adj2" fmla="val 4093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FE3F3F4-FD62-988D-A995-68F05B734DFF}"/>
              </a:ext>
            </a:extLst>
          </p:cNvPr>
          <p:cNvSpPr txBox="1"/>
          <p:nvPr/>
        </p:nvSpPr>
        <p:spPr>
          <a:xfrm>
            <a:off x="2867891" y="3832585"/>
            <a:ext cx="7304808" cy="3108543"/>
          </a:xfrm>
          <a:prstGeom prst="rect">
            <a:avLst/>
          </a:prstGeom>
          <a:noFill/>
        </p:spPr>
        <p:txBody>
          <a:bodyPr wrap="square" rtlCol="0">
            <a:spAutoFit/>
          </a:bodyPr>
          <a:lstStyle/>
          <a:p>
            <a:r>
              <a:rPr lang="en-US" sz="2800" dirty="0">
                <a:solidFill>
                  <a:schemeClr val="bg1"/>
                </a:solidFill>
              </a:rPr>
              <a:t>The ancient, literal city by this name was already largely a desolate ruin in John’s day.  As with so many other terms and expressions in the Revelation, the significance of this name may best be understood in terms of the role of its historical counterpart in OT times. </a:t>
            </a:r>
          </a:p>
        </p:txBody>
      </p:sp>
    </p:spTree>
    <p:extLst>
      <p:ext uri="{BB962C8B-B14F-4D97-AF65-F5344CB8AC3E}">
        <p14:creationId xmlns:p14="http://schemas.microsoft.com/office/powerpoint/2010/main" val="9971573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Autofit/>
          </a:bodyPr>
          <a:lstStyle/>
          <a:p>
            <a:pPr marL="0" indent="0">
              <a:buNone/>
            </a:pPr>
            <a:r>
              <a:rPr lang="en-US" sz="2800" b="1" dirty="0">
                <a:solidFill>
                  <a:schemeClr val="accent2"/>
                </a:solidFill>
              </a:rPr>
              <a:t>Babylon was founded by Nimrod.  From the very beginning the city was emblematic of disbelief in the true God and defiance of His will, and its tower a monument to apostasy, a citadel of rebellion against Him. </a:t>
            </a:r>
          </a:p>
          <a:p>
            <a:pPr marL="0" indent="0">
              <a:buNone/>
            </a:pPr>
            <a:r>
              <a:rPr lang="en-US" sz="2800" b="1" dirty="0"/>
              <a:t>Genesis 10:8-10</a:t>
            </a:r>
          </a:p>
          <a:p>
            <a:pPr algn="l"/>
            <a:r>
              <a:rPr lang="en-US" sz="2800" b="1" i="0" baseline="30000" dirty="0">
                <a:solidFill>
                  <a:srgbClr val="000000"/>
                </a:solidFill>
                <a:effectLst/>
                <a:highlight>
                  <a:srgbClr val="FFFFFF"/>
                </a:highlight>
              </a:rPr>
              <a:t>8 </a:t>
            </a:r>
            <a:r>
              <a:rPr lang="en-US" sz="2800" b="0" i="0" dirty="0">
                <a:solidFill>
                  <a:srgbClr val="000000"/>
                </a:solidFill>
                <a:effectLst/>
                <a:highlight>
                  <a:srgbClr val="FFFFFF"/>
                </a:highlight>
              </a:rPr>
              <a:t>And Cush begat Nimrod: he began to be a mighty one in the earth.</a:t>
            </a:r>
          </a:p>
          <a:p>
            <a:pPr algn="l"/>
            <a:r>
              <a:rPr lang="en-US" sz="2800" b="1" i="0" baseline="30000" dirty="0">
                <a:solidFill>
                  <a:srgbClr val="000000"/>
                </a:solidFill>
                <a:effectLst/>
                <a:highlight>
                  <a:srgbClr val="FFFFFF"/>
                </a:highlight>
              </a:rPr>
              <a:t>9 </a:t>
            </a:r>
            <a:r>
              <a:rPr lang="en-US" sz="2800" b="0" i="0" dirty="0">
                <a:solidFill>
                  <a:srgbClr val="000000"/>
                </a:solidFill>
                <a:effectLst/>
                <a:highlight>
                  <a:srgbClr val="FFFFFF"/>
                </a:highlight>
              </a:rPr>
              <a:t>He was a mighty hunter before the </a:t>
            </a:r>
            <a:r>
              <a:rPr lang="en-US" sz="2800" b="0" i="0" cap="small" dirty="0">
                <a:solidFill>
                  <a:srgbClr val="000000"/>
                </a:solidFill>
                <a:effectLst/>
                <a:highlight>
                  <a:srgbClr val="FFFFFF"/>
                </a:highlight>
              </a:rPr>
              <a:t>Lord</a:t>
            </a:r>
            <a:r>
              <a:rPr lang="en-US" sz="2800" b="0" i="0" dirty="0">
                <a:solidFill>
                  <a:srgbClr val="000000"/>
                </a:solidFill>
                <a:effectLst/>
                <a:highlight>
                  <a:srgbClr val="FFFFFF"/>
                </a:highlight>
              </a:rPr>
              <a:t>: wherefore it is said, Even as Nimrod the mighty hunter before the </a:t>
            </a:r>
            <a:r>
              <a:rPr lang="en-US" sz="2800" b="0" i="0" cap="small" dirty="0">
                <a:solidFill>
                  <a:srgbClr val="000000"/>
                </a:solidFill>
                <a:effectLst/>
                <a:highlight>
                  <a:srgbClr val="FFFFFF"/>
                </a:highlight>
              </a:rPr>
              <a:t>Lord</a:t>
            </a:r>
            <a:r>
              <a:rPr lang="en-US" sz="2800" b="0" i="0" dirty="0">
                <a:solidFill>
                  <a:srgbClr val="000000"/>
                </a:solidFill>
                <a:effectLst/>
                <a:highlight>
                  <a:srgbClr val="FFFFFF"/>
                </a:highlight>
              </a:rPr>
              <a:t>.</a:t>
            </a:r>
          </a:p>
          <a:p>
            <a:pPr algn="l"/>
            <a:r>
              <a:rPr lang="en-US" sz="2800" b="1" i="0" baseline="30000" dirty="0">
                <a:solidFill>
                  <a:srgbClr val="000000"/>
                </a:solidFill>
                <a:effectLst/>
                <a:highlight>
                  <a:srgbClr val="FFFFFF"/>
                </a:highlight>
              </a:rPr>
              <a:t>10 </a:t>
            </a:r>
            <a:r>
              <a:rPr lang="en-US" sz="2800" b="0" i="0" dirty="0">
                <a:solidFill>
                  <a:srgbClr val="000000"/>
                </a:solidFill>
                <a:effectLst/>
                <a:highlight>
                  <a:srgbClr val="FFFFFF"/>
                </a:highlight>
              </a:rPr>
              <a:t>And the beginning of his kingdom was </a:t>
            </a:r>
            <a:r>
              <a:rPr lang="en-US" sz="2800" b="1" i="0" dirty="0">
                <a:solidFill>
                  <a:srgbClr val="953322"/>
                </a:solidFill>
                <a:effectLst/>
                <a:highlight>
                  <a:srgbClr val="FFFFFF"/>
                </a:highlight>
              </a:rPr>
              <a:t>Babel</a:t>
            </a:r>
            <a:r>
              <a:rPr lang="en-US" sz="2800" b="0" i="0" dirty="0">
                <a:solidFill>
                  <a:srgbClr val="000000"/>
                </a:solidFill>
                <a:effectLst/>
                <a:highlight>
                  <a:srgbClr val="FFFFFF"/>
                </a:highlight>
              </a:rPr>
              <a:t>, and </a:t>
            </a:r>
            <a:r>
              <a:rPr lang="en-US" sz="2800" b="0" i="0" dirty="0" err="1">
                <a:solidFill>
                  <a:srgbClr val="000000"/>
                </a:solidFill>
                <a:effectLst/>
                <a:highlight>
                  <a:srgbClr val="FFFFFF"/>
                </a:highlight>
              </a:rPr>
              <a:t>Erech</a:t>
            </a:r>
            <a:r>
              <a:rPr lang="en-US" sz="2800" b="0" i="0" dirty="0">
                <a:solidFill>
                  <a:srgbClr val="000000"/>
                </a:solidFill>
                <a:effectLst/>
                <a:highlight>
                  <a:srgbClr val="FFFFFF"/>
                </a:highlight>
              </a:rPr>
              <a:t>, and Accad, and </a:t>
            </a:r>
            <a:r>
              <a:rPr lang="en-US" sz="2800" b="0" i="0" dirty="0" err="1">
                <a:solidFill>
                  <a:srgbClr val="000000"/>
                </a:solidFill>
                <a:effectLst/>
                <a:highlight>
                  <a:srgbClr val="FFFFFF"/>
                </a:highlight>
              </a:rPr>
              <a:t>Calneh</a:t>
            </a:r>
            <a:r>
              <a:rPr lang="en-US" sz="2800" b="0" i="0" dirty="0">
                <a:solidFill>
                  <a:srgbClr val="000000"/>
                </a:solidFill>
                <a:effectLst/>
                <a:highlight>
                  <a:srgbClr val="FFFFFF"/>
                </a:highlight>
              </a:rPr>
              <a:t>, in the land of Shinar.</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2144675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Autofit/>
          </a:bodyPr>
          <a:lstStyle/>
          <a:p>
            <a:pPr marL="0" indent="0">
              <a:buNone/>
            </a:pPr>
            <a:r>
              <a:rPr lang="en-US" sz="2600" b="1" dirty="0">
                <a:solidFill>
                  <a:schemeClr val="accent2"/>
                </a:solidFill>
              </a:rPr>
              <a:t>Babylon is Fallen:   </a:t>
            </a:r>
          </a:p>
          <a:p>
            <a:pPr marL="0" indent="0">
              <a:buNone/>
            </a:pPr>
            <a:r>
              <a:rPr lang="en-US" sz="2500" b="1" i="0" dirty="0">
                <a:solidFill>
                  <a:srgbClr val="000000"/>
                </a:solidFill>
                <a:effectLst/>
                <a:highlight>
                  <a:srgbClr val="FFFFFF"/>
                </a:highlight>
              </a:rPr>
              <a:t>By a play on words the Hebrew linked the name of the city, Babel, with the Hebrew verb </a:t>
            </a:r>
            <a:r>
              <a:rPr lang="en-US" sz="2500" b="1" i="1" dirty="0" err="1">
                <a:solidFill>
                  <a:srgbClr val="000000"/>
                </a:solidFill>
                <a:effectLst/>
                <a:highlight>
                  <a:srgbClr val="FFFFFF"/>
                </a:highlight>
              </a:rPr>
              <a:t>balal</a:t>
            </a:r>
            <a:r>
              <a:rPr lang="en-US" sz="2500" b="1" i="0" dirty="0">
                <a:solidFill>
                  <a:srgbClr val="000000"/>
                </a:solidFill>
                <a:effectLst/>
                <a:highlight>
                  <a:srgbClr val="FFFFFF"/>
                </a:highlight>
              </a:rPr>
              <a:t>, “to confuse.” It would have been a strange procedure, however, for the Babylonians to derive a name for their city from a Hebrew word. Ancient Babylonian texts interpret </a:t>
            </a:r>
            <a:r>
              <a:rPr lang="en-US" sz="2500" b="1" i="1" dirty="0">
                <a:solidFill>
                  <a:srgbClr val="000000"/>
                </a:solidFill>
                <a:effectLst/>
                <a:highlight>
                  <a:srgbClr val="FFFFFF"/>
                </a:highlight>
              </a:rPr>
              <a:t>Bab-</a:t>
            </a:r>
            <a:r>
              <a:rPr lang="en-US" sz="2500" b="1" i="1" dirty="0" err="1">
                <a:solidFill>
                  <a:srgbClr val="000000"/>
                </a:solidFill>
                <a:effectLst/>
                <a:highlight>
                  <a:srgbClr val="FFFFFF"/>
                </a:highlight>
              </a:rPr>
              <a:t>ilu</a:t>
            </a:r>
            <a:r>
              <a:rPr lang="en-US" sz="2500" b="1" i="0" dirty="0">
                <a:solidFill>
                  <a:srgbClr val="000000"/>
                </a:solidFill>
                <a:effectLst/>
                <a:highlight>
                  <a:srgbClr val="FFFFFF"/>
                </a:highlight>
              </a:rPr>
              <a:t> or </a:t>
            </a:r>
            <a:r>
              <a:rPr lang="en-US" sz="2500" b="1" i="1" dirty="0">
                <a:solidFill>
                  <a:srgbClr val="000000"/>
                </a:solidFill>
                <a:effectLst/>
                <a:highlight>
                  <a:srgbClr val="FFFFFF"/>
                </a:highlight>
              </a:rPr>
              <a:t>Bab-</a:t>
            </a:r>
            <a:r>
              <a:rPr lang="en-US" sz="2500" b="1" i="1" dirty="0" err="1">
                <a:solidFill>
                  <a:srgbClr val="000000"/>
                </a:solidFill>
                <a:effectLst/>
                <a:highlight>
                  <a:srgbClr val="FFFFFF"/>
                </a:highlight>
              </a:rPr>
              <a:t>ilanu</a:t>
            </a:r>
            <a:r>
              <a:rPr lang="en-US" sz="2500" b="1" i="0" dirty="0">
                <a:solidFill>
                  <a:srgbClr val="000000"/>
                </a:solidFill>
                <a:effectLst/>
                <a:highlight>
                  <a:srgbClr val="FFFFFF"/>
                </a:highlight>
              </a:rPr>
              <a:t> as meaning “port of god” or “gateway of the gods.”  It is, however, possible that this meaning was secondary, and that the name was originally from the Babylonian verb </a:t>
            </a:r>
            <a:r>
              <a:rPr lang="en-US" sz="2500" b="1" i="1" dirty="0" err="1">
                <a:solidFill>
                  <a:srgbClr val="000000"/>
                </a:solidFill>
                <a:effectLst/>
                <a:highlight>
                  <a:srgbClr val="FFFFFF"/>
                </a:highlight>
              </a:rPr>
              <a:t>babalu</a:t>
            </a:r>
            <a:r>
              <a:rPr lang="en-US" sz="2500" b="1" i="0" dirty="0">
                <a:solidFill>
                  <a:srgbClr val="000000"/>
                </a:solidFill>
                <a:effectLst/>
                <a:highlight>
                  <a:srgbClr val="FFFFFF"/>
                </a:highlight>
              </a:rPr>
              <a:t>, meaning “to scatter,” or “to disappear.” Perhaps the Babylonians were not particularly proud of a name that reminded them of the inglorious climax of earlier plans for the city, and so invented an explanation that made </a:t>
            </a:r>
            <a:r>
              <a:rPr lang="en-US" sz="2500" b="1" i="0" dirty="0" err="1">
                <a:solidFill>
                  <a:srgbClr val="000000"/>
                </a:solidFill>
                <a:effectLst/>
                <a:highlight>
                  <a:srgbClr val="FFFFFF"/>
                </a:highlight>
              </a:rPr>
              <a:t>itappear</a:t>
            </a:r>
            <a:r>
              <a:rPr lang="en-US" sz="2500" b="1" i="0" dirty="0">
                <a:solidFill>
                  <a:srgbClr val="000000"/>
                </a:solidFill>
                <a:effectLst/>
                <a:highlight>
                  <a:srgbClr val="FFFFFF"/>
                </a:highlight>
              </a:rPr>
              <a:t> to be a compound of the names </a:t>
            </a:r>
            <a:r>
              <a:rPr lang="en-US" sz="2500" b="1" i="0" dirty="0" err="1">
                <a:solidFill>
                  <a:srgbClr val="000000"/>
                </a:solidFill>
                <a:effectLst/>
                <a:highlight>
                  <a:srgbClr val="FFFFFF"/>
                </a:highlight>
              </a:rPr>
              <a:t>bab</a:t>
            </a:r>
            <a:r>
              <a:rPr lang="en-US" sz="2500" b="1" i="0" dirty="0">
                <a:solidFill>
                  <a:srgbClr val="000000"/>
                </a:solidFill>
                <a:effectLst/>
                <a:highlight>
                  <a:srgbClr val="FFFFFF"/>
                </a:highlight>
              </a:rPr>
              <a:t>, “port,” and </a:t>
            </a:r>
            <a:r>
              <a:rPr lang="en-US" sz="2500" b="1" i="0" dirty="0" err="1">
                <a:solidFill>
                  <a:srgbClr val="000000"/>
                </a:solidFill>
                <a:effectLst/>
                <a:highlight>
                  <a:srgbClr val="FFFFFF"/>
                </a:highlight>
              </a:rPr>
              <a:t>ilu</a:t>
            </a:r>
            <a:r>
              <a:rPr lang="en-US" sz="2500" b="1" i="0" dirty="0">
                <a:solidFill>
                  <a:srgbClr val="000000"/>
                </a:solidFill>
                <a:effectLst/>
                <a:highlight>
                  <a:srgbClr val="FFFFFF"/>
                </a:highlight>
              </a:rPr>
              <a:t>, “god”.  </a:t>
            </a:r>
            <a:endParaRPr lang="en-US" sz="2500" b="0" i="0" dirty="0">
              <a:solidFill>
                <a:srgbClr val="000000"/>
              </a:solidFill>
              <a:effectLst/>
              <a:highlight>
                <a:srgbClr val="FFFFFF"/>
              </a:highlight>
            </a:endParaRP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27529684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Autofit/>
          </a:bodyPr>
          <a:lstStyle/>
          <a:p>
            <a:pPr marL="0" indent="0">
              <a:buNone/>
            </a:pPr>
            <a:r>
              <a:rPr lang="en-US" sz="2800" b="1" dirty="0">
                <a:solidFill>
                  <a:schemeClr val="accent2"/>
                </a:solidFill>
              </a:rPr>
              <a:t>The prophet Isaiah identifies Lucifer as the invisible king of Babylon.  In fact, it would appear that Satan designed to make Babylon the center and agency of his master plan to secure control of the human race, even as God purposed to work through Jerusalem.</a:t>
            </a:r>
          </a:p>
          <a:p>
            <a:pPr marL="0" indent="0">
              <a:buNone/>
            </a:pPr>
            <a:r>
              <a:rPr lang="en-US" sz="2800" b="1" dirty="0"/>
              <a:t>Isaiah 14:4, 12</a:t>
            </a:r>
          </a:p>
          <a:p>
            <a:pPr algn="l"/>
            <a:r>
              <a:rPr lang="en-US" sz="2800" b="1" i="0" baseline="30000" dirty="0">
                <a:solidFill>
                  <a:srgbClr val="000000"/>
                </a:solidFill>
                <a:effectLst/>
                <a:highlight>
                  <a:srgbClr val="FFFFFF"/>
                </a:highlight>
              </a:rPr>
              <a:t>4 </a:t>
            </a:r>
            <a:r>
              <a:rPr lang="en-US" sz="2800" b="0" i="0" dirty="0">
                <a:solidFill>
                  <a:srgbClr val="000000"/>
                </a:solidFill>
                <a:effectLst/>
                <a:highlight>
                  <a:srgbClr val="FFFFFF"/>
                </a:highlight>
              </a:rPr>
              <a:t>That thou shalt take up this proverb against the king of Babylon, and say, How hath the oppressor ceased! the golden city ceased!</a:t>
            </a:r>
          </a:p>
          <a:p>
            <a:pPr marL="0" indent="0" algn="l">
              <a:buNone/>
            </a:pPr>
            <a:r>
              <a:rPr lang="en-US" sz="2800" dirty="0">
                <a:solidFill>
                  <a:srgbClr val="000000"/>
                </a:solidFill>
                <a:highlight>
                  <a:srgbClr val="FFFFFF"/>
                </a:highlight>
              </a:rPr>
              <a:t>                                       ….</a:t>
            </a:r>
            <a:endParaRPr lang="en-US" sz="2800" b="0" i="0" dirty="0">
              <a:solidFill>
                <a:srgbClr val="000000"/>
              </a:solidFill>
              <a:effectLst/>
              <a:highlight>
                <a:srgbClr val="FFFFFF"/>
              </a:highlight>
            </a:endParaRPr>
          </a:p>
          <a:p>
            <a:pPr algn="l"/>
            <a:r>
              <a:rPr lang="en-US" sz="2800" b="0" i="0" dirty="0">
                <a:solidFill>
                  <a:srgbClr val="000000"/>
                </a:solidFill>
                <a:effectLst/>
                <a:highlight>
                  <a:srgbClr val="FFFFFF"/>
                </a:highlight>
              </a:rPr>
              <a:t>12 How art thou fallen from heaven, O Lucifer, son of the morning! how art thou cut down to the ground, which didst weaken the nations!</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775555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Autofit/>
          </a:bodyPr>
          <a:lstStyle/>
          <a:p>
            <a:pPr marL="0" indent="0">
              <a:buNone/>
            </a:pPr>
            <a:r>
              <a:rPr lang="en-US" sz="3200" b="1" dirty="0"/>
              <a:t>Thus, throughout OT times, the two cities typified the forces of evil and good at work in the world. The founders of Babylon aspired to set up a government entirely independent of God, and had He not intervened, they would eventually have succeeded in banishing righteousness from the earth. For this reason God saw fit to destroy the tower and to scatter its builders. A period of temporary success was followed by more than a millennium of decline and subjection to other nations.</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1261239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441960" y="488373"/>
            <a:ext cx="7475913" cy="6192982"/>
          </a:xfrm>
        </p:spPr>
        <p:txBody>
          <a:bodyPr>
            <a:noAutofit/>
          </a:bodyPr>
          <a:lstStyle/>
          <a:p>
            <a:pPr marL="0" indent="0">
              <a:buNone/>
            </a:pPr>
            <a:r>
              <a:rPr lang="en-US" sz="3200" b="1" dirty="0"/>
              <a:t>When Nebuchadnezzar II rebuilt Babylon it became one of the wonders of the ancient world. His plan to make his kingdom universal and eternal was a success to the extent that, in splendor and power, the new Babylonian Empire surpassed its predecessors. However, it also became haughty and cruel. It conquered God’s people and threatened with defeat His purpose for them as a nation. </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7729559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90945" y="0"/>
            <a:ext cx="7813964" cy="6858000"/>
          </a:xfrm>
        </p:spPr>
        <p:txBody>
          <a:bodyPr>
            <a:noAutofit/>
          </a:bodyPr>
          <a:lstStyle/>
          <a:p>
            <a:pPr marL="0" indent="0">
              <a:buNone/>
            </a:pPr>
            <a:r>
              <a:rPr lang="en-US" sz="2400" b="1" dirty="0">
                <a:solidFill>
                  <a:srgbClr val="953322"/>
                </a:solidFill>
              </a:rPr>
              <a:t>In a dramatic series of events God humbled Nebuchadnezzar and secured the submission of his will. </a:t>
            </a:r>
          </a:p>
          <a:p>
            <a:pPr marL="0" indent="0">
              <a:buNone/>
            </a:pPr>
            <a:r>
              <a:rPr lang="en-US" sz="2400" b="1" dirty="0"/>
              <a:t>Daniel 5:18-21</a:t>
            </a:r>
          </a:p>
          <a:p>
            <a:pPr algn="l"/>
            <a:r>
              <a:rPr lang="en-US" sz="2300" b="1" i="0" baseline="30000" dirty="0">
                <a:solidFill>
                  <a:srgbClr val="000000"/>
                </a:solidFill>
                <a:effectLst/>
                <a:highlight>
                  <a:srgbClr val="FFFFFF"/>
                </a:highlight>
                <a:latin typeface="system-ui"/>
              </a:rPr>
              <a:t>18 </a:t>
            </a:r>
            <a:r>
              <a:rPr lang="en-US" sz="2300" b="0" i="0" dirty="0">
                <a:solidFill>
                  <a:srgbClr val="000000"/>
                </a:solidFill>
                <a:effectLst/>
                <a:highlight>
                  <a:srgbClr val="FFFFFF"/>
                </a:highlight>
                <a:latin typeface="system-ui"/>
              </a:rPr>
              <a:t>O thou king, the most high God gave Nebuchadnezzar thy father a kingdom, and majesty, and glory, and </a:t>
            </a:r>
            <a:r>
              <a:rPr lang="en-US" sz="2300" b="0" i="0" dirty="0" err="1">
                <a:solidFill>
                  <a:srgbClr val="000000"/>
                </a:solidFill>
                <a:effectLst/>
                <a:highlight>
                  <a:srgbClr val="FFFFFF"/>
                </a:highlight>
                <a:latin typeface="system-ui"/>
              </a:rPr>
              <a:t>honour</a:t>
            </a:r>
            <a:r>
              <a:rPr lang="en-US" sz="2300" b="0" i="0" dirty="0">
                <a:solidFill>
                  <a:srgbClr val="000000"/>
                </a:solidFill>
                <a:effectLst/>
                <a:highlight>
                  <a:srgbClr val="FFFFFF"/>
                </a:highlight>
                <a:latin typeface="system-ui"/>
              </a:rPr>
              <a:t>:</a:t>
            </a:r>
          </a:p>
          <a:p>
            <a:pPr algn="l"/>
            <a:r>
              <a:rPr lang="en-US" sz="2300" b="1" i="0" baseline="30000" dirty="0">
                <a:solidFill>
                  <a:srgbClr val="000000"/>
                </a:solidFill>
                <a:effectLst/>
                <a:highlight>
                  <a:srgbClr val="FFFFFF"/>
                </a:highlight>
                <a:latin typeface="system-ui"/>
              </a:rPr>
              <a:t>19 </a:t>
            </a:r>
            <a:r>
              <a:rPr lang="en-US" sz="2300" b="0" i="0" dirty="0">
                <a:solidFill>
                  <a:srgbClr val="000000"/>
                </a:solidFill>
                <a:effectLst/>
                <a:highlight>
                  <a:srgbClr val="FFFFFF"/>
                </a:highlight>
                <a:latin typeface="system-ui"/>
              </a:rPr>
              <a:t>And for the majesty that he gave him, all people, nations, and languages, trembled and feared before him: whom he would he slew; and whom he would he kept alive; and whom he would he set up; and whom he would he put down.</a:t>
            </a:r>
          </a:p>
          <a:p>
            <a:pPr algn="l"/>
            <a:r>
              <a:rPr lang="en-US" sz="2300" b="1" i="0" baseline="30000" dirty="0">
                <a:solidFill>
                  <a:srgbClr val="000000"/>
                </a:solidFill>
                <a:effectLst/>
                <a:highlight>
                  <a:srgbClr val="FFFFFF"/>
                </a:highlight>
                <a:latin typeface="system-ui"/>
              </a:rPr>
              <a:t>20 </a:t>
            </a:r>
            <a:r>
              <a:rPr lang="en-US" sz="2300" b="0" i="0" dirty="0">
                <a:solidFill>
                  <a:srgbClr val="000000"/>
                </a:solidFill>
                <a:effectLst/>
                <a:highlight>
                  <a:srgbClr val="FFFFFF"/>
                </a:highlight>
                <a:latin typeface="system-ui"/>
              </a:rPr>
              <a:t>But when his heart was lifted up, and his mind hardened in pride, he was deposed from his kingly throne, and they took his glory from him:</a:t>
            </a:r>
          </a:p>
          <a:p>
            <a:pPr algn="l"/>
            <a:r>
              <a:rPr lang="en-US" sz="2300" b="1" i="0" baseline="30000" dirty="0">
                <a:solidFill>
                  <a:srgbClr val="000000"/>
                </a:solidFill>
                <a:effectLst/>
                <a:highlight>
                  <a:srgbClr val="FFFFFF"/>
                </a:highlight>
                <a:latin typeface="system-ui"/>
              </a:rPr>
              <a:t>21 </a:t>
            </a:r>
            <a:r>
              <a:rPr lang="en-US" sz="2300" b="0" i="0" dirty="0">
                <a:solidFill>
                  <a:srgbClr val="000000"/>
                </a:solidFill>
                <a:effectLst/>
                <a:highlight>
                  <a:srgbClr val="FFFFFF"/>
                </a:highlight>
                <a:latin typeface="system-ui"/>
              </a:rPr>
              <a:t>And he was driven from the sons of men; and his heart was made like the beasts, and his dwelling was with the wild asses: they fed him with grass like oxen, and his body was wet with the dew of heaven; till he knew that the most high God ruled in the kingdom of men, and that he </a:t>
            </a:r>
            <a:r>
              <a:rPr lang="en-US" sz="2300" b="0" i="0" dirty="0" err="1">
                <a:solidFill>
                  <a:srgbClr val="000000"/>
                </a:solidFill>
                <a:effectLst/>
                <a:highlight>
                  <a:srgbClr val="FFFFFF"/>
                </a:highlight>
                <a:latin typeface="system-ui"/>
              </a:rPr>
              <a:t>appointeth</a:t>
            </a:r>
            <a:r>
              <a:rPr lang="en-US" sz="2300" b="0" i="0" dirty="0">
                <a:solidFill>
                  <a:srgbClr val="000000"/>
                </a:solidFill>
                <a:effectLst/>
                <a:highlight>
                  <a:srgbClr val="FFFFFF"/>
                </a:highlight>
                <a:latin typeface="system-ui"/>
              </a:rPr>
              <a:t> over it whomsoever he will</a:t>
            </a:r>
            <a:r>
              <a:rPr lang="en-US" sz="2400" b="0" i="0" dirty="0">
                <a:solidFill>
                  <a:srgbClr val="000000"/>
                </a:solidFill>
                <a:effectLst/>
                <a:highlight>
                  <a:srgbClr val="FFFFFF"/>
                </a:highlight>
                <a:latin typeface="system-ui"/>
              </a:rPr>
              <a:t>.</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15709341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38991" y="228601"/>
            <a:ext cx="7897091" cy="6452754"/>
          </a:xfrm>
        </p:spPr>
        <p:txBody>
          <a:bodyPr>
            <a:noAutofit/>
          </a:bodyPr>
          <a:lstStyle/>
          <a:p>
            <a:pPr marL="0" indent="0">
              <a:buNone/>
            </a:pPr>
            <a:r>
              <a:rPr lang="en-US" sz="2400" b="1" dirty="0">
                <a:solidFill>
                  <a:schemeClr val="accent2"/>
                </a:solidFill>
              </a:rPr>
              <a:t>But his successors refused to humble themselves before God, and eventually the kingdom was weighed in the balances of heaven, found wanting, and its mandate revoked by the decree of the divine Watcher.  </a:t>
            </a:r>
          </a:p>
          <a:p>
            <a:pPr marL="0" indent="0">
              <a:buNone/>
            </a:pPr>
            <a:r>
              <a:rPr lang="en-US" sz="2400" b="1" dirty="0"/>
              <a:t>Daniel 5:22, 25-28</a:t>
            </a:r>
          </a:p>
          <a:p>
            <a:pPr algn="l"/>
            <a:r>
              <a:rPr lang="en-US" sz="2400" b="1" i="0" baseline="30000" dirty="0">
                <a:solidFill>
                  <a:srgbClr val="000000"/>
                </a:solidFill>
                <a:effectLst/>
                <a:highlight>
                  <a:srgbClr val="FFFFFF"/>
                </a:highlight>
              </a:rPr>
              <a:t>22 </a:t>
            </a:r>
            <a:r>
              <a:rPr lang="en-US" sz="2400" b="0" i="0" dirty="0">
                <a:solidFill>
                  <a:srgbClr val="000000"/>
                </a:solidFill>
                <a:effectLst/>
                <a:highlight>
                  <a:srgbClr val="FFFFFF"/>
                </a:highlight>
              </a:rPr>
              <a:t>And thou his son, O Belshazzar, hast not humbled thine heart, though thou </a:t>
            </a:r>
            <a:r>
              <a:rPr lang="en-US" sz="2400" b="0" i="0" dirty="0" err="1">
                <a:solidFill>
                  <a:srgbClr val="000000"/>
                </a:solidFill>
                <a:effectLst/>
                <a:highlight>
                  <a:srgbClr val="FFFFFF"/>
                </a:highlight>
              </a:rPr>
              <a:t>knewest</a:t>
            </a:r>
            <a:r>
              <a:rPr lang="en-US" sz="2400" b="0" i="0" dirty="0">
                <a:solidFill>
                  <a:srgbClr val="000000"/>
                </a:solidFill>
                <a:effectLst/>
                <a:highlight>
                  <a:srgbClr val="FFFFFF"/>
                </a:highlight>
              </a:rPr>
              <a:t> all this;  …</a:t>
            </a:r>
          </a:p>
          <a:p>
            <a:pPr algn="l"/>
            <a:r>
              <a:rPr lang="en-US" sz="2400" b="1" i="0" baseline="30000" dirty="0">
                <a:solidFill>
                  <a:srgbClr val="000000"/>
                </a:solidFill>
                <a:effectLst/>
                <a:highlight>
                  <a:srgbClr val="FFFFFF"/>
                </a:highlight>
              </a:rPr>
              <a:t>25 </a:t>
            </a:r>
            <a:r>
              <a:rPr lang="en-US" sz="2400" b="0" i="0" dirty="0">
                <a:solidFill>
                  <a:srgbClr val="000000"/>
                </a:solidFill>
                <a:effectLst/>
                <a:highlight>
                  <a:srgbClr val="FFFFFF"/>
                </a:highlight>
              </a:rPr>
              <a:t>And this is the writing that was written, </a:t>
            </a:r>
            <a:r>
              <a:rPr lang="en-US" sz="2400" b="0" i="0" cap="small" dirty="0" err="1">
                <a:solidFill>
                  <a:srgbClr val="000000"/>
                </a:solidFill>
                <a:effectLst/>
                <a:highlight>
                  <a:srgbClr val="FFFFFF"/>
                </a:highlight>
              </a:rPr>
              <a:t>Mene</a:t>
            </a:r>
            <a:r>
              <a:rPr lang="en-US" sz="2400" b="0" i="0" cap="small" dirty="0">
                <a:solidFill>
                  <a:srgbClr val="000000"/>
                </a:solidFill>
                <a:effectLst/>
                <a:highlight>
                  <a:srgbClr val="FFFFFF"/>
                </a:highlight>
              </a:rPr>
              <a:t>, </a:t>
            </a:r>
            <a:r>
              <a:rPr lang="en-US" sz="2400" b="0" i="0" cap="small" dirty="0" err="1">
                <a:solidFill>
                  <a:srgbClr val="000000"/>
                </a:solidFill>
                <a:effectLst/>
                <a:highlight>
                  <a:srgbClr val="FFFFFF"/>
                </a:highlight>
              </a:rPr>
              <a:t>Mene</a:t>
            </a:r>
            <a:r>
              <a:rPr lang="en-US" sz="2400" b="0" i="0" cap="small" dirty="0">
                <a:solidFill>
                  <a:srgbClr val="000000"/>
                </a:solidFill>
                <a:effectLst/>
                <a:highlight>
                  <a:srgbClr val="FFFFFF"/>
                </a:highlight>
              </a:rPr>
              <a:t>, </a:t>
            </a:r>
            <a:r>
              <a:rPr lang="en-US" sz="2400" b="0" i="0" cap="small" dirty="0" err="1">
                <a:solidFill>
                  <a:srgbClr val="000000"/>
                </a:solidFill>
                <a:effectLst/>
                <a:highlight>
                  <a:srgbClr val="FFFFFF"/>
                </a:highlight>
              </a:rPr>
              <a:t>Tekel</a:t>
            </a:r>
            <a:r>
              <a:rPr lang="en-US" sz="2400" b="0" i="0" cap="small" dirty="0">
                <a:solidFill>
                  <a:srgbClr val="000000"/>
                </a:solidFill>
                <a:effectLst/>
                <a:highlight>
                  <a:srgbClr val="FFFFFF"/>
                </a:highlight>
              </a:rPr>
              <a:t>, </a:t>
            </a:r>
            <a:r>
              <a:rPr lang="en-US" sz="2400" b="0" i="0" cap="small" dirty="0" err="1">
                <a:solidFill>
                  <a:srgbClr val="000000"/>
                </a:solidFill>
                <a:effectLst/>
                <a:highlight>
                  <a:srgbClr val="FFFFFF"/>
                </a:highlight>
              </a:rPr>
              <a:t>Upharsin</a:t>
            </a:r>
            <a:r>
              <a:rPr lang="en-US" sz="2400" b="0" i="0" dirty="0">
                <a:solidFill>
                  <a:srgbClr val="000000"/>
                </a:solidFill>
                <a:effectLst/>
                <a:highlight>
                  <a:srgbClr val="FFFFFF"/>
                </a:highlight>
              </a:rPr>
              <a:t>.</a:t>
            </a:r>
          </a:p>
          <a:p>
            <a:pPr algn="l"/>
            <a:r>
              <a:rPr lang="en-US" sz="2400" b="1" i="0" baseline="30000" dirty="0">
                <a:solidFill>
                  <a:srgbClr val="000000"/>
                </a:solidFill>
                <a:effectLst/>
                <a:highlight>
                  <a:srgbClr val="FFFFFF"/>
                </a:highlight>
              </a:rPr>
              <a:t>26 </a:t>
            </a:r>
            <a:r>
              <a:rPr lang="en-US" sz="2400" b="0" i="0" dirty="0">
                <a:solidFill>
                  <a:srgbClr val="000000"/>
                </a:solidFill>
                <a:effectLst/>
                <a:highlight>
                  <a:srgbClr val="FFFFFF"/>
                </a:highlight>
              </a:rPr>
              <a:t>This is the interpretation of the thing: </a:t>
            </a:r>
            <a:r>
              <a:rPr lang="en-US" sz="2400" b="0" i="0" cap="small" dirty="0" err="1">
                <a:solidFill>
                  <a:srgbClr val="000000"/>
                </a:solidFill>
                <a:effectLst/>
                <a:highlight>
                  <a:srgbClr val="FFFFFF"/>
                </a:highlight>
              </a:rPr>
              <a:t>Mene</a:t>
            </a:r>
            <a:r>
              <a:rPr lang="en-US" sz="2400" b="0" i="0" dirty="0">
                <a:solidFill>
                  <a:srgbClr val="000000"/>
                </a:solidFill>
                <a:effectLst/>
                <a:highlight>
                  <a:srgbClr val="FFFFFF"/>
                </a:highlight>
              </a:rPr>
              <a:t>; God hath numbered thy kingdom, and finished it.</a:t>
            </a:r>
          </a:p>
          <a:p>
            <a:pPr algn="l"/>
            <a:r>
              <a:rPr lang="en-US" sz="2400" b="1" i="0" baseline="30000" dirty="0">
                <a:solidFill>
                  <a:srgbClr val="000000"/>
                </a:solidFill>
                <a:effectLst/>
                <a:highlight>
                  <a:srgbClr val="FFFFFF"/>
                </a:highlight>
              </a:rPr>
              <a:t>27 </a:t>
            </a:r>
            <a:r>
              <a:rPr lang="en-US" sz="2400" b="0" i="0" cap="small" dirty="0" err="1">
                <a:solidFill>
                  <a:srgbClr val="000000"/>
                </a:solidFill>
                <a:effectLst/>
                <a:highlight>
                  <a:srgbClr val="FFFFFF"/>
                </a:highlight>
              </a:rPr>
              <a:t>Tekel</a:t>
            </a:r>
            <a:r>
              <a:rPr lang="en-US" sz="2400" b="0" i="0" dirty="0">
                <a:solidFill>
                  <a:srgbClr val="000000"/>
                </a:solidFill>
                <a:effectLst/>
                <a:highlight>
                  <a:srgbClr val="FFFFFF"/>
                </a:highlight>
              </a:rPr>
              <a:t>; Thou art weighed in the balances, and art found wanting.</a:t>
            </a:r>
          </a:p>
          <a:p>
            <a:pPr algn="l"/>
            <a:r>
              <a:rPr lang="en-US" sz="2400" b="1" i="0" baseline="30000" dirty="0">
                <a:solidFill>
                  <a:srgbClr val="000000"/>
                </a:solidFill>
                <a:effectLst/>
                <a:highlight>
                  <a:srgbClr val="FFFFFF"/>
                </a:highlight>
              </a:rPr>
              <a:t>28 </a:t>
            </a:r>
            <a:r>
              <a:rPr lang="en-US" sz="2400" b="0" i="0" cap="small" dirty="0">
                <a:solidFill>
                  <a:srgbClr val="000000"/>
                </a:solidFill>
                <a:effectLst/>
                <a:highlight>
                  <a:srgbClr val="FFFFFF"/>
                </a:highlight>
              </a:rPr>
              <a:t>Peres</a:t>
            </a:r>
            <a:r>
              <a:rPr lang="en-US" sz="2400" b="0" i="0" dirty="0">
                <a:solidFill>
                  <a:srgbClr val="000000"/>
                </a:solidFill>
                <a:effectLst/>
                <a:highlight>
                  <a:srgbClr val="FFFFFF"/>
                </a:highlight>
              </a:rPr>
              <a:t>; Thy kingdom is divided, and given to the Medes and Persians.</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3773398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441960" y="166255"/>
            <a:ext cx="7475913" cy="6515100"/>
          </a:xfrm>
        </p:spPr>
        <p:txBody>
          <a:bodyPr>
            <a:noAutofit/>
          </a:bodyPr>
          <a:lstStyle/>
          <a:p>
            <a:pPr marL="0" indent="0">
              <a:buNone/>
            </a:pPr>
            <a:r>
              <a:rPr lang="en-US" sz="3200" b="1" dirty="0"/>
              <a:t>Later Babylon became one of the capitals of the Persian Empire, but it was partly destroyed by Xerxes.  Over the centuries the city gradually lost more and more of its importance and eventually, toward the close of the 1st century A.D., virtually ceased to exist. Ever since the fall of ancient Babylon Satan has sought, through one world power after another, to control the world, and would probably long since have succeeded had it not been for repeated instances of divine intervention. </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38764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E1F7B-4954-0DF8-14AD-99D0DA8B27D2}"/>
              </a:ext>
            </a:extLst>
          </p:cNvPr>
          <p:cNvSpPr>
            <a:spLocks noGrp="1"/>
          </p:cNvSpPr>
          <p:nvPr>
            <p:ph type="title"/>
          </p:nvPr>
        </p:nvSpPr>
        <p:spPr>
          <a:xfrm>
            <a:off x="8549640" y="2005445"/>
            <a:ext cx="3200400" cy="1737360"/>
          </a:xfrm>
        </p:spPr>
        <p:txBody>
          <a:bodyPr>
            <a:normAutofit/>
          </a:bodyPr>
          <a:lstStyle/>
          <a:p>
            <a:r>
              <a:rPr lang="en-US" sz="3600" dirty="0"/>
              <a:t>A Woman?  </a:t>
            </a:r>
            <a:br>
              <a:rPr lang="en-US" sz="3600" dirty="0"/>
            </a:br>
            <a:r>
              <a:rPr lang="en-US" sz="3600" dirty="0"/>
              <a:t>What Woman?</a:t>
            </a:r>
          </a:p>
        </p:txBody>
      </p:sp>
      <p:sp>
        <p:nvSpPr>
          <p:cNvPr id="3" name="Content Placeholder 2">
            <a:extLst>
              <a:ext uri="{FF2B5EF4-FFF2-40B4-BE49-F238E27FC236}">
                <a16:creationId xmlns:a16="http://schemas.microsoft.com/office/drawing/2014/main" id="{FF02828C-6BDC-600C-7652-0DD5276FFED0}"/>
              </a:ext>
            </a:extLst>
          </p:cNvPr>
          <p:cNvSpPr>
            <a:spLocks noGrp="1"/>
          </p:cNvSpPr>
          <p:nvPr>
            <p:ph idx="1"/>
          </p:nvPr>
        </p:nvSpPr>
        <p:spPr>
          <a:xfrm>
            <a:off x="207390" y="150829"/>
            <a:ext cx="7927942" cy="6438507"/>
          </a:xfrm>
        </p:spPr>
        <p:txBody>
          <a:bodyPr>
            <a:normAutofit fontScale="92500" lnSpcReduction="20000"/>
          </a:bodyPr>
          <a:lstStyle/>
          <a:p>
            <a:pPr marL="0" indent="0" algn="l">
              <a:buNone/>
            </a:pPr>
            <a:r>
              <a:rPr lang="en-US" sz="3500" b="1" dirty="0">
                <a:solidFill>
                  <a:srgbClr val="953322"/>
                </a:solidFill>
                <a:highlight>
                  <a:srgbClr val="FFFFFF"/>
                </a:highlight>
              </a:rPr>
              <a:t>The Sun and the Moon</a:t>
            </a:r>
            <a:endParaRPr lang="en-US" sz="3500" b="1" i="0" dirty="0">
              <a:solidFill>
                <a:srgbClr val="953322"/>
              </a:solidFill>
              <a:effectLst/>
              <a:highlight>
                <a:srgbClr val="FFFFFF"/>
              </a:highlight>
            </a:endParaRPr>
          </a:p>
          <a:p>
            <a:pPr algn="l"/>
            <a:r>
              <a:rPr lang="en-US" sz="3500" b="1" dirty="0">
                <a:solidFill>
                  <a:srgbClr val="000000"/>
                </a:solidFill>
                <a:highlight>
                  <a:srgbClr val="FFFFFF"/>
                </a:highlight>
                <a:latin typeface="system-ui"/>
              </a:rPr>
              <a:t>The “sun” may be thought of as representing the glory of God, especially as revealed in the gospel. The “moon” is understood by many commentators as representing the system of types and shadows of OT times, which were eclipsed by the greater revelation that came through Christ. The ceremonial law, being fulfilled in the life and death of Christ, could well be represented by the moon, which shines with light borrowed from the sun.</a:t>
            </a:r>
          </a:p>
          <a:p>
            <a:pPr marL="0" indent="0" algn="l">
              <a:buNone/>
            </a:pPr>
            <a:r>
              <a:rPr lang="en-US" sz="3500" b="1" i="0" dirty="0">
                <a:solidFill>
                  <a:srgbClr val="953322"/>
                </a:solidFill>
                <a:effectLst/>
                <a:highlight>
                  <a:srgbClr val="FFFFFF"/>
                </a:highlight>
              </a:rPr>
              <a:t>A crown of twelve stars:</a:t>
            </a:r>
          </a:p>
          <a:p>
            <a:pPr algn="l"/>
            <a:r>
              <a:rPr lang="en-US" sz="3500" b="1" dirty="0">
                <a:solidFill>
                  <a:srgbClr val="000000"/>
                </a:solidFill>
                <a:highlight>
                  <a:srgbClr val="FFFFFF"/>
                </a:highlight>
                <a:latin typeface="system-ui"/>
              </a:rPr>
              <a:t>Note that in Greek the word here translated “crown” is </a:t>
            </a:r>
            <a:r>
              <a:rPr lang="en-US" sz="3500" b="1" i="1" dirty="0" err="1">
                <a:solidFill>
                  <a:srgbClr val="000000"/>
                </a:solidFill>
                <a:highlight>
                  <a:srgbClr val="FFFFFF"/>
                </a:highlight>
                <a:latin typeface="system-ui"/>
              </a:rPr>
              <a:t>s</a:t>
            </a:r>
            <a:r>
              <a:rPr lang="en-US" sz="3500" b="1" i="1" dirty="0" err="1">
                <a:solidFill>
                  <a:srgbClr val="000000"/>
                </a:solidFill>
                <a:effectLst/>
                <a:highlight>
                  <a:srgbClr val="FFFFFF"/>
                </a:highlight>
                <a:latin typeface="system-ui"/>
              </a:rPr>
              <a:t>tephanos</a:t>
            </a:r>
            <a:r>
              <a:rPr lang="en-US" sz="3500" b="1" i="0" dirty="0">
                <a:solidFill>
                  <a:srgbClr val="000000"/>
                </a:solidFill>
                <a:effectLst/>
                <a:highlight>
                  <a:srgbClr val="FFFFFF"/>
                </a:highlight>
                <a:latin typeface="system-ui"/>
              </a:rPr>
              <a:t>, a victor’s crown, and not </a:t>
            </a:r>
            <a:r>
              <a:rPr lang="en-US" sz="3500" b="1" i="1" dirty="0" err="1">
                <a:solidFill>
                  <a:srgbClr val="000000"/>
                </a:solidFill>
                <a:effectLst/>
                <a:highlight>
                  <a:srgbClr val="FFFFFF"/>
                </a:highlight>
                <a:latin typeface="system-ui"/>
              </a:rPr>
              <a:t>diadema</a:t>
            </a:r>
            <a:r>
              <a:rPr lang="en-US" sz="3500" b="1" i="0" dirty="0">
                <a:solidFill>
                  <a:srgbClr val="000000"/>
                </a:solidFill>
                <a:effectLst/>
                <a:highlight>
                  <a:srgbClr val="FFFFFF"/>
                </a:highlight>
                <a:latin typeface="system-ui"/>
              </a:rPr>
              <a:t>, a kingly (or in this case queenly) crown denoting royal authority.  </a:t>
            </a:r>
            <a:endParaRPr lang="en-US" sz="3500" dirty="0"/>
          </a:p>
          <a:p>
            <a:pPr marL="0" indent="0" algn="l">
              <a:buNone/>
            </a:pPr>
            <a:endParaRPr lang="en-US" dirty="0"/>
          </a:p>
        </p:txBody>
      </p:sp>
      <p:sp>
        <p:nvSpPr>
          <p:cNvPr id="4" name="Text Placeholder 3">
            <a:extLst>
              <a:ext uri="{FF2B5EF4-FFF2-40B4-BE49-F238E27FC236}">
                <a16:creationId xmlns:a16="http://schemas.microsoft.com/office/drawing/2014/main" id="{696974C1-18BE-E0C4-1607-AB545C8CB8FB}"/>
              </a:ext>
            </a:extLst>
          </p:cNvPr>
          <p:cNvSpPr>
            <a:spLocks noGrp="1"/>
          </p:cNvSpPr>
          <p:nvPr>
            <p:ph type="body" sz="half" idx="2"/>
          </p:nvPr>
        </p:nvSpPr>
        <p:spPr>
          <a:xfrm>
            <a:off x="8549640" y="3742805"/>
            <a:ext cx="3200400" cy="3291840"/>
          </a:xfrm>
        </p:spPr>
        <p:txBody>
          <a:bodyPr>
            <a:normAutofit fontScale="92500" lnSpcReduction="20000"/>
          </a:bodyPr>
          <a:lstStyle/>
          <a:p>
            <a:r>
              <a:rPr lang="en-US" sz="2800" dirty="0"/>
              <a:t>And there appeared a great wonder in heaven; a woman clothed with the </a:t>
            </a:r>
            <a:r>
              <a:rPr lang="en-US" sz="2800" b="1" dirty="0"/>
              <a:t>sun</a:t>
            </a:r>
            <a:r>
              <a:rPr lang="en-US" sz="2800" dirty="0"/>
              <a:t>, and the </a:t>
            </a:r>
            <a:r>
              <a:rPr lang="en-US" sz="2800" b="1" dirty="0"/>
              <a:t>moon</a:t>
            </a:r>
            <a:r>
              <a:rPr lang="en-US" sz="2800" dirty="0"/>
              <a:t> under her feet, and upon her head a </a:t>
            </a:r>
            <a:r>
              <a:rPr lang="en-US" sz="2800" b="1" dirty="0"/>
              <a:t>crown</a:t>
            </a:r>
            <a:r>
              <a:rPr lang="en-US" sz="2800" dirty="0"/>
              <a:t> of twelve stars:</a:t>
            </a:r>
          </a:p>
          <a:p>
            <a:endParaRPr lang="en-US" dirty="0"/>
          </a:p>
        </p:txBody>
      </p:sp>
      <p:pic>
        <p:nvPicPr>
          <p:cNvPr id="1030" name="Picture 6" descr="The Woman Clothed with the Sun and the Seven-Headed Dragon, c.1600 (pen and  ink with wash over black chalk)">
            <a:extLst>
              <a:ext uri="{FF2B5EF4-FFF2-40B4-BE49-F238E27FC236}">
                <a16:creationId xmlns:a16="http://schemas.microsoft.com/office/drawing/2014/main" id="{E541C262-505C-3E14-F20B-196018B934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247" t="3917" b="17576"/>
          <a:stretch/>
        </p:blipFill>
        <p:spPr bwMode="auto">
          <a:xfrm>
            <a:off x="9116983" y="51954"/>
            <a:ext cx="2065713" cy="2661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853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145474" y="166255"/>
            <a:ext cx="8063344" cy="6515100"/>
          </a:xfrm>
        </p:spPr>
        <p:txBody>
          <a:bodyPr>
            <a:noAutofit/>
          </a:bodyPr>
          <a:lstStyle/>
          <a:p>
            <a:pPr marL="0" indent="0">
              <a:buNone/>
            </a:pPr>
            <a:r>
              <a:rPr lang="en-US" sz="2800" b="1" dirty="0"/>
              <a:t>Babylon, both literal and mystical, has thus long been recognized as the traditional enemy of God’s truth and people</a:t>
            </a:r>
            <a:r>
              <a:rPr lang="en-US" sz="2800" b="1" dirty="0">
                <a:solidFill>
                  <a:srgbClr val="953322"/>
                </a:solidFill>
              </a:rPr>
              <a:t>. As used in the Revelation the name is symbolic of all apostate religious organizations and their leadership, from antiquity down to the close of time.  </a:t>
            </a:r>
            <a:r>
              <a:rPr lang="en-US" sz="2800" b="1" dirty="0"/>
              <a:t>A comparison of the many passages of the OT where the sins and fate of literal Babylon are set forth at length, with those in the Revelation descriptive of mystical Babylon, makes evident the appropriateness of the figurative application of the name. Babylon is a comprehensive term that John employs to describe all religious bodies and movements that have fallen away from the truth. This fact requires us to view this “fall” as progressive and cumulative.</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2550859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p:txBody>
          <a:bodyPr>
            <a:normAutofit/>
          </a:bodyPr>
          <a:lstStyle/>
          <a:p>
            <a:r>
              <a:rPr lang="en-US" sz="3600" dirty="0"/>
              <a:t>The City of Babel</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0" y="93518"/>
            <a:ext cx="8406245" cy="6764482"/>
          </a:xfrm>
        </p:spPr>
        <p:txBody>
          <a:bodyPr>
            <a:noAutofit/>
          </a:bodyPr>
          <a:lstStyle/>
          <a:p>
            <a:pPr marL="0" indent="0">
              <a:buNone/>
            </a:pPr>
            <a:r>
              <a:rPr lang="en-US" sz="2800" b="1" dirty="0"/>
              <a:t>This prophecy of the fall of Babylon finds its last-day fulfillment in the departure of Protestantism at large from the purity and simplicity of the gospel. This message was first preached by the advent movement known as Millerism, in the summer of 1844, and was applied to the churches that rejected the first angel’s message concerning the judgment.  The message will have increasing relevance as the end draws near, and will meet its complete fulfillment with the union of the various religious elements under the leadership of Satan.  The message of </a:t>
            </a:r>
            <a:r>
              <a:rPr lang="en-US" sz="2800" b="1" dirty="0" err="1"/>
              <a:t>ch.</a:t>
            </a:r>
            <a:r>
              <a:rPr lang="en-US" sz="2800" b="1" dirty="0"/>
              <a:t> 18:2-4 announces the complete downfall of Babylon and calls upon God’s people who are scattered throughout the various religious bodies comprising Babylon, to separate from them.</a:t>
            </a:r>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lnSpcReduction="10000"/>
          </a:bodyPr>
          <a:lstStyle/>
          <a:p>
            <a:r>
              <a:rPr lang="en-US" sz="2800"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9102655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159742" y="224861"/>
            <a:ext cx="10058400" cy="620544"/>
          </a:xfrm>
        </p:spPr>
        <p:txBody>
          <a:bodyPr>
            <a:normAutofit fontScale="90000"/>
          </a:bodyPr>
          <a:lstStyle/>
          <a:p>
            <a:r>
              <a:rPr lang="en-US" dirty="0">
                <a:solidFill>
                  <a:srgbClr val="953322"/>
                </a:solidFill>
              </a:rPr>
              <a:t>Revelation 14:9-12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159743" y="924791"/>
            <a:ext cx="6916466" cy="5708349"/>
          </a:xfrm>
        </p:spPr>
        <p:txBody>
          <a:bodyPr>
            <a:normAutofit fontScale="92500" lnSpcReduction="10000"/>
          </a:bodyPr>
          <a:lstStyle/>
          <a:p>
            <a:pPr algn="l"/>
            <a:r>
              <a:rPr lang="en-US" sz="3600" b="1" i="0" baseline="30000" dirty="0">
                <a:solidFill>
                  <a:srgbClr val="000000"/>
                </a:solidFill>
                <a:effectLst/>
                <a:highlight>
                  <a:srgbClr val="FFFFFF"/>
                </a:highlight>
              </a:rPr>
              <a:t>9 </a:t>
            </a:r>
            <a:r>
              <a:rPr lang="en-US" sz="3600" b="0" i="0" dirty="0">
                <a:solidFill>
                  <a:srgbClr val="000000"/>
                </a:solidFill>
                <a:effectLst/>
                <a:highlight>
                  <a:srgbClr val="FFFFFF"/>
                </a:highlight>
              </a:rPr>
              <a:t>And the third angel followed them, saying with a loud voice, If any man worship the beast and his image, and receive his mark in his forehead, or in his hand,</a:t>
            </a:r>
          </a:p>
          <a:p>
            <a:pPr algn="l"/>
            <a:r>
              <a:rPr lang="en-US" sz="3600" b="1" i="0" baseline="30000" dirty="0">
                <a:solidFill>
                  <a:srgbClr val="000000"/>
                </a:solidFill>
                <a:effectLst/>
                <a:highlight>
                  <a:srgbClr val="FFFFFF"/>
                </a:highlight>
              </a:rPr>
              <a:t>10 </a:t>
            </a:r>
            <a:r>
              <a:rPr lang="en-US" sz="3600" b="0" i="0" dirty="0">
                <a:solidFill>
                  <a:srgbClr val="000000"/>
                </a:solidFill>
                <a:effectLst/>
                <a:highlight>
                  <a:srgbClr val="FFFFFF"/>
                </a:highlight>
              </a:rPr>
              <a:t>The same shall drink of the wine of the wrath of God, which is poured out without mixture into the cup of his indignation; and he shall be tormented with fire and brimstone in the presence of the holy angels, and in the presence of the Lamb:</a:t>
            </a:r>
          </a:p>
        </p:txBody>
      </p:sp>
      <p:pic>
        <p:nvPicPr>
          <p:cNvPr id="15362" name="Picture 2" descr="Three Angels' Messages in Easy Terms">
            <a:extLst>
              <a:ext uri="{FF2B5EF4-FFF2-40B4-BE49-F238E27FC236}">
                <a16:creationId xmlns:a16="http://schemas.microsoft.com/office/drawing/2014/main" id="{7232DADC-1002-2526-D711-E4B0B53F5C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00" r="6203"/>
          <a:stretch/>
        </p:blipFill>
        <p:spPr bwMode="auto">
          <a:xfrm>
            <a:off x="7076209" y="0"/>
            <a:ext cx="5216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840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159742" y="224861"/>
            <a:ext cx="10058400" cy="620544"/>
          </a:xfrm>
        </p:spPr>
        <p:txBody>
          <a:bodyPr>
            <a:normAutofit fontScale="90000"/>
          </a:bodyPr>
          <a:lstStyle/>
          <a:p>
            <a:r>
              <a:rPr lang="en-US" dirty="0">
                <a:solidFill>
                  <a:srgbClr val="953322"/>
                </a:solidFill>
              </a:rPr>
              <a:t>Revelation 14:9-12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159743" y="924791"/>
            <a:ext cx="6916466" cy="5708349"/>
          </a:xfrm>
        </p:spPr>
        <p:txBody>
          <a:bodyPr>
            <a:normAutofit fontScale="92500" lnSpcReduction="10000"/>
          </a:bodyPr>
          <a:lstStyle/>
          <a:p>
            <a:pPr algn="l"/>
            <a:r>
              <a:rPr lang="en-US" sz="3600" b="1" i="0" baseline="30000" dirty="0">
                <a:solidFill>
                  <a:srgbClr val="000000"/>
                </a:solidFill>
                <a:effectLst/>
                <a:highlight>
                  <a:srgbClr val="FFFFFF"/>
                </a:highlight>
              </a:rPr>
              <a:t>9 </a:t>
            </a:r>
            <a:r>
              <a:rPr lang="en-US" sz="3600" b="0" i="0" dirty="0">
                <a:solidFill>
                  <a:srgbClr val="000000"/>
                </a:solidFill>
                <a:effectLst/>
                <a:highlight>
                  <a:srgbClr val="FFFFFF"/>
                </a:highlight>
              </a:rPr>
              <a:t>And the third angel followed them, saying with a loud voice, If any man worship the beast and his image, and receive his mark in his forehead, or in his hand,</a:t>
            </a:r>
          </a:p>
          <a:p>
            <a:pPr algn="l"/>
            <a:r>
              <a:rPr lang="en-US" sz="3600" b="1" i="0" baseline="30000" dirty="0">
                <a:solidFill>
                  <a:srgbClr val="000000"/>
                </a:solidFill>
                <a:effectLst/>
                <a:highlight>
                  <a:srgbClr val="FFFFFF"/>
                </a:highlight>
              </a:rPr>
              <a:t>10 </a:t>
            </a:r>
            <a:r>
              <a:rPr lang="en-US" sz="3600" b="0" i="0" dirty="0">
                <a:solidFill>
                  <a:srgbClr val="000000"/>
                </a:solidFill>
                <a:effectLst/>
                <a:highlight>
                  <a:srgbClr val="FFFFFF"/>
                </a:highlight>
              </a:rPr>
              <a:t>The same shall drink of the wine of the wrath of God, which is poured out without mixture into the cup of his indignation; and he shall be tormented with fire and brimstone in the presence of the holy angels, and in the presence of the Lamb:</a:t>
            </a:r>
          </a:p>
        </p:txBody>
      </p:sp>
      <p:pic>
        <p:nvPicPr>
          <p:cNvPr id="15362" name="Picture 2" descr="Three Angels' Messages in Easy Terms">
            <a:extLst>
              <a:ext uri="{FF2B5EF4-FFF2-40B4-BE49-F238E27FC236}">
                <a16:creationId xmlns:a16="http://schemas.microsoft.com/office/drawing/2014/main" id="{7232DADC-1002-2526-D711-E4B0B53F5C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00" r="6203"/>
          <a:stretch/>
        </p:blipFill>
        <p:spPr bwMode="auto">
          <a:xfrm>
            <a:off x="7076209" y="0"/>
            <a:ext cx="521623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Up 3">
            <a:extLst>
              <a:ext uri="{FF2B5EF4-FFF2-40B4-BE49-F238E27FC236}">
                <a16:creationId xmlns:a16="http://schemas.microsoft.com/office/drawing/2014/main" id="{821DEBE6-F4EB-15EE-4919-4D5454EB8024}"/>
              </a:ext>
            </a:extLst>
          </p:cNvPr>
          <p:cNvSpPr/>
          <p:nvPr/>
        </p:nvSpPr>
        <p:spPr>
          <a:xfrm rot="21246127">
            <a:off x="4681" y="1658402"/>
            <a:ext cx="11696998" cy="4848239"/>
          </a:xfrm>
          <a:prstGeom prst="upArrow">
            <a:avLst>
              <a:gd name="adj1" fmla="val 66296"/>
              <a:gd name="adj2" fmla="val 4093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2CC3FE1-0E7C-C38D-B115-94D2BFA1FA38}"/>
              </a:ext>
            </a:extLst>
          </p:cNvPr>
          <p:cNvSpPr txBox="1"/>
          <p:nvPr/>
        </p:nvSpPr>
        <p:spPr>
          <a:xfrm rot="21242091">
            <a:off x="2134494" y="2774278"/>
            <a:ext cx="7705697" cy="3693319"/>
          </a:xfrm>
          <a:prstGeom prst="rect">
            <a:avLst/>
          </a:prstGeom>
          <a:noFill/>
        </p:spPr>
        <p:txBody>
          <a:bodyPr wrap="square" rtlCol="0">
            <a:spAutoFit/>
          </a:bodyPr>
          <a:lstStyle/>
          <a:p>
            <a:r>
              <a:rPr lang="en-US" sz="2600" dirty="0">
                <a:solidFill>
                  <a:schemeClr val="bg1"/>
                </a:solidFill>
              </a:rPr>
              <a:t>It should be noted that this warning will have ultimate force only after the healing of the deadly wound, and the formation of the image to the beast, when the mark of the beast becomes an issue. As preached today, the third angel’s message is a warning concerning issues to come, a warning that will enlighten men as to the issues involved in the developing struggle and enable them to make an intelligent choice.</a:t>
            </a:r>
          </a:p>
        </p:txBody>
      </p:sp>
    </p:spTree>
    <p:extLst>
      <p:ext uri="{BB962C8B-B14F-4D97-AF65-F5344CB8AC3E}">
        <p14:creationId xmlns:p14="http://schemas.microsoft.com/office/powerpoint/2010/main" val="3256941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374574" y="131342"/>
            <a:ext cx="6722918" cy="620544"/>
          </a:xfrm>
        </p:spPr>
        <p:txBody>
          <a:bodyPr>
            <a:normAutofit fontScale="90000"/>
          </a:bodyPr>
          <a:lstStyle/>
          <a:p>
            <a:r>
              <a:rPr lang="en-US" dirty="0">
                <a:solidFill>
                  <a:srgbClr val="953322"/>
                </a:solidFill>
              </a:rPr>
              <a:t>Revelation 14:11-12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374573" y="872837"/>
            <a:ext cx="7512627" cy="5853822"/>
          </a:xfrm>
        </p:spPr>
        <p:txBody>
          <a:bodyPr>
            <a:normAutofit/>
          </a:bodyPr>
          <a:lstStyle/>
          <a:p>
            <a:pPr algn="l"/>
            <a:r>
              <a:rPr lang="en-US" sz="3600" b="1" i="0" baseline="30000" dirty="0">
                <a:solidFill>
                  <a:srgbClr val="000000"/>
                </a:solidFill>
                <a:effectLst/>
                <a:highlight>
                  <a:srgbClr val="FFFFFF"/>
                </a:highlight>
              </a:rPr>
              <a:t>11 </a:t>
            </a:r>
            <a:r>
              <a:rPr lang="en-US" sz="3600" b="0" i="0" dirty="0">
                <a:solidFill>
                  <a:srgbClr val="000000"/>
                </a:solidFill>
                <a:effectLst/>
                <a:highlight>
                  <a:srgbClr val="FFFFFF"/>
                </a:highlight>
              </a:rPr>
              <a:t>And the smoke of their torment </a:t>
            </a:r>
            <a:r>
              <a:rPr lang="en-US" sz="3600" b="0" i="0" dirty="0" err="1">
                <a:solidFill>
                  <a:srgbClr val="000000"/>
                </a:solidFill>
                <a:effectLst/>
                <a:highlight>
                  <a:srgbClr val="FFFFFF"/>
                </a:highlight>
              </a:rPr>
              <a:t>ascendeth</a:t>
            </a:r>
            <a:r>
              <a:rPr lang="en-US" sz="3600" b="0" i="0" dirty="0">
                <a:solidFill>
                  <a:srgbClr val="000000"/>
                </a:solidFill>
                <a:effectLst/>
                <a:highlight>
                  <a:srgbClr val="FFFFFF"/>
                </a:highlight>
              </a:rPr>
              <a:t> up for ever and ever: and they have no rest day nor night, who worship the beast and his image, and whosoever </a:t>
            </a:r>
            <a:r>
              <a:rPr lang="en-US" sz="3600" b="0" i="0" dirty="0" err="1">
                <a:solidFill>
                  <a:srgbClr val="000000"/>
                </a:solidFill>
                <a:effectLst/>
                <a:highlight>
                  <a:srgbClr val="FFFFFF"/>
                </a:highlight>
              </a:rPr>
              <a:t>receiveth</a:t>
            </a:r>
            <a:r>
              <a:rPr lang="en-US" sz="3600" b="0" i="0" dirty="0">
                <a:solidFill>
                  <a:srgbClr val="000000"/>
                </a:solidFill>
                <a:effectLst/>
                <a:highlight>
                  <a:srgbClr val="FFFFFF"/>
                </a:highlight>
              </a:rPr>
              <a:t> the mark of his name.</a:t>
            </a:r>
          </a:p>
          <a:p>
            <a:pPr algn="l"/>
            <a:r>
              <a:rPr lang="en-US" sz="3600" b="1" i="0" baseline="30000" dirty="0">
                <a:solidFill>
                  <a:srgbClr val="000000"/>
                </a:solidFill>
                <a:effectLst/>
                <a:highlight>
                  <a:srgbClr val="FFFFFF"/>
                </a:highlight>
              </a:rPr>
              <a:t>12 </a:t>
            </a:r>
            <a:r>
              <a:rPr lang="en-US" sz="3600" b="0" i="0" dirty="0">
                <a:solidFill>
                  <a:srgbClr val="000000"/>
                </a:solidFill>
                <a:effectLst/>
                <a:highlight>
                  <a:srgbClr val="FFFFFF"/>
                </a:highlight>
              </a:rPr>
              <a:t>Here is the patience of the saints: here are they that keep the commandments of God, and the faith of Jesus.</a:t>
            </a:r>
          </a:p>
        </p:txBody>
      </p:sp>
      <p:pic>
        <p:nvPicPr>
          <p:cNvPr id="16386" name="Picture 2" descr="492 Three Angels Messages Images, Stock Photos, 3D objects, &amp; Vectors |  Shutterstock">
            <a:extLst>
              <a:ext uri="{FF2B5EF4-FFF2-40B4-BE49-F238E27FC236}">
                <a16:creationId xmlns:a16="http://schemas.microsoft.com/office/drawing/2014/main" id="{1CC3DC5E-B859-CEE5-D23D-E458050997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23" r="20316" b="8206"/>
          <a:stretch/>
        </p:blipFill>
        <p:spPr bwMode="auto">
          <a:xfrm>
            <a:off x="0" y="0"/>
            <a:ext cx="420831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1168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374574" y="131342"/>
            <a:ext cx="6722918" cy="620544"/>
          </a:xfrm>
        </p:spPr>
        <p:txBody>
          <a:bodyPr>
            <a:normAutofit fontScale="90000"/>
          </a:bodyPr>
          <a:lstStyle/>
          <a:p>
            <a:r>
              <a:rPr lang="en-US" dirty="0">
                <a:solidFill>
                  <a:srgbClr val="953322"/>
                </a:solidFill>
              </a:rPr>
              <a:t>Revelation 14:11-12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374573" y="872837"/>
            <a:ext cx="7512627" cy="5853822"/>
          </a:xfrm>
        </p:spPr>
        <p:txBody>
          <a:bodyPr>
            <a:normAutofit/>
          </a:bodyPr>
          <a:lstStyle/>
          <a:p>
            <a:pPr algn="l"/>
            <a:r>
              <a:rPr lang="en-US" sz="3600" b="1" i="0" baseline="30000" dirty="0">
                <a:solidFill>
                  <a:srgbClr val="000000"/>
                </a:solidFill>
                <a:effectLst/>
                <a:highlight>
                  <a:srgbClr val="FFFFFF"/>
                </a:highlight>
              </a:rPr>
              <a:t>11 </a:t>
            </a:r>
            <a:r>
              <a:rPr lang="en-US" sz="3600" b="0" i="0" dirty="0">
                <a:solidFill>
                  <a:srgbClr val="000000"/>
                </a:solidFill>
                <a:effectLst/>
                <a:highlight>
                  <a:srgbClr val="FFFFFF"/>
                </a:highlight>
              </a:rPr>
              <a:t>And the smoke of their torment </a:t>
            </a:r>
            <a:r>
              <a:rPr lang="en-US" sz="3600" b="0" i="0" dirty="0" err="1">
                <a:solidFill>
                  <a:srgbClr val="000000"/>
                </a:solidFill>
                <a:effectLst/>
                <a:highlight>
                  <a:srgbClr val="FFFFFF"/>
                </a:highlight>
              </a:rPr>
              <a:t>ascendeth</a:t>
            </a:r>
            <a:r>
              <a:rPr lang="en-US" sz="3600" b="0" i="0" dirty="0">
                <a:solidFill>
                  <a:srgbClr val="000000"/>
                </a:solidFill>
                <a:effectLst/>
                <a:highlight>
                  <a:srgbClr val="FFFFFF"/>
                </a:highlight>
              </a:rPr>
              <a:t> up for ever and ever: and they have no rest day nor night, who worship the beast and his image, and whosoever </a:t>
            </a:r>
            <a:r>
              <a:rPr lang="en-US" sz="3600" b="0" i="0" dirty="0" err="1">
                <a:solidFill>
                  <a:srgbClr val="000000"/>
                </a:solidFill>
                <a:effectLst/>
                <a:highlight>
                  <a:srgbClr val="FFFFFF"/>
                </a:highlight>
              </a:rPr>
              <a:t>receiveth</a:t>
            </a:r>
            <a:r>
              <a:rPr lang="en-US" sz="3600" b="0" i="0" dirty="0">
                <a:solidFill>
                  <a:srgbClr val="000000"/>
                </a:solidFill>
                <a:effectLst/>
                <a:highlight>
                  <a:srgbClr val="FFFFFF"/>
                </a:highlight>
              </a:rPr>
              <a:t> the mark of his name.</a:t>
            </a:r>
          </a:p>
          <a:p>
            <a:pPr algn="l"/>
            <a:r>
              <a:rPr lang="en-US" sz="3600" b="1" i="0" baseline="30000" dirty="0">
                <a:solidFill>
                  <a:srgbClr val="000000"/>
                </a:solidFill>
                <a:effectLst/>
                <a:highlight>
                  <a:srgbClr val="FFFFFF"/>
                </a:highlight>
              </a:rPr>
              <a:t>12 </a:t>
            </a:r>
            <a:r>
              <a:rPr lang="en-US" sz="3600" b="0" i="0" dirty="0">
                <a:solidFill>
                  <a:srgbClr val="000000"/>
                </a:solidFill>
                <a:effectLst/>
                <a:highlight>
                  <a:srgbClr val="FFFFFF"/>
                </a:highlight>
              </a:rPr>
              <a:t>Here is the patience of the saints: here are they that keep the commandments of God, and the faith of Jesus.</a:t>
            </a:r>
          </a:p>
        </p:txBody>
      </p:sp>
      <p:pic>
        <p:nvPicPr>
          <p:cNvPr id="16386" name="Picture 2" descr="492 Three Angels Messages Images, Stock Photos, 3D objects, &amp; Vectors |  Shutterstock">
            <a:extLst>
              <a:ext uri="{FF2B5EF4-FFF2-40B4-BE49-F238E27FC236}">
                <a16:creationId xmlns:a16="http://schemas.microsoft.com/office/drawing/2014/main" id="{1CC3DC5E-B859-CEE5-D23D-E458050997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23" r="20316" b="8206"/>
          <a:stretch/>
        </p:blipFill>
        <p:spPr bwMode="auto">
          <a:xfrm>
            <a:off x="0" y="0"/>
            <a:ext cx="420831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Up 3">
            <a:extLst>
              <a:ext uri="{FF2B5EF4-FFF2-40B4-BE49-F238E27FC236}">
                <a16:creationId xmlns:a16="http://schemas.microsoft.com/office/drawing/2014/main" id="{0E2BE4B7-AEE5-C1D9-FA6E-B9FA2FED8C5F}"/>
              </a:ext>
            </a:extLst>
          </p:cNvPr>
          <p:cNvSpPr/>
          <p:nvPr/>
        </p:nvSpPr>
        <p:spPr>
          <a:xfrm>
            <a:off x="2104159" y="2719755"/>
            <a:ext cx="10335630" cy="3664691"/>
          </a:xfrm>
          <a:prstGeom prst="upArrow">
            <a:avLst>
              <a:gd name="adj1" fmla="val 78360"/>
              <a:gd name="adj2" fmla="val 28743"/>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D8C4E66-C5D1-F2DB-7FC9-3104599DB473}"/>
              </a:ext>
            </a:extLst>
          </p:cNvPr>
          <p:cNvSpPr txBox="1"/>
          <p:nvPr/>
        </p:nvSpPr>
        <p:spPr>
          <a:xfrm>
            <a:off x="3610841" y="3491346"/>
            <a:ext cx="7705697" cy="2893100"/>
          </a:xfrm>
          <a:prstGeom prst="rect">
            <a:avLst/>
          </a:prstGeom>
          <a:noFill/>
        </p:spPr>
        <p:txBody>
          <a:bodyPr wrap="square" rtlCol="0">
            <a:spAutoFit/>
          </a:bodyPr>
          <a:lstStyle/>
          <a:p>
            <a:r>
              <a:rPr lang="en-US" sz="2600" dirty="0">
                <a:solidFill>
                  <a:schemeClr val="bg1"/>
                </a:solidFill>
              </a:rPr>
              <a:t>The third angel utters a most fearful threat. The inhabitants of earth will be without excuse if they do not escape the entanglement here warned against. They should put forth every effort to discover the identity of the beast, his image, and mark, and to become acquainted with his wiles and policies.</a:t>
            </a:r>
          </a:p>
        </p:txBody>
      </p:sp>
    </p:spTree>
    <p:extLst>
      <p:ext uri="{BB962C8B-B14F-4D97-AF65-F5344CB8AC3E}">
        <p14:creationId xmlns:p14="http://schemas.microsoft.com/office/powerpoint/2010/main" val="1767919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4374574" y="131342"/>
            <a:ext cx="6722918" cy="620544"/>
          </a:xfrm>
        </p:spPr>
        <p:txBody>
          <a:bodyPr>
            <a:normAutofit fontScale="90000"/>
          </a:bodyPr>
          <a:lstStyle/>
          <a:p>
            <a:r>
              <a:rPr lang="en-US" dirty="0">
                <a:solidFill>
                  <a:srgbClr val="953322"/>
                </a:solidFill>
              </a:rPr>
              <a:t>Revelation 14:11-12</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4374573" y="872837"/>
            <a:ext cx="7512627" cy="5853822"/>
          </a:xfrm>
        </p:spPr>
        <p:txBody>
          <a:bodyPr>
            <a:normAutofit/>
          </a:bodyPr>
          <a:lstStyle/>
          <a:p>
            <a:pPr algn="l"/>
            <a:r>
              <a:rPr lang="en-US" sz="3600" b="1" i="0" baseline="30000" dirty="0">
                <a:solidFill>
                  <a:srgbClr val="000000"/>
                </a:solidFill>
                <a:effectLst/>
                <a:highlight>
                  <a:srgbClr val="FFFFFF"/>
                </a:highlight>
              </a:rPr>
              <a:t>11 </a:t>
            </a:r>
            <a:r>
              <a:rPr lang="en-US" sz="3600" b="0" i="0" dirty="0">
                <a:solidFill>
                  <a:srgbClr val="000000"/>
                </a:solidFill>
                <a:effectLst/>
                <a:highlight>
                  <a:srgbClr val="FFFFFF"/>
                </a:highlight>
              </a:rPr>
              <a:t>And the smoke of their torment </a:t>
            </a:r>
            <a:r>
              <a:rPr lang="en-US" sz="3600" b="0" i="0" dirty="0" err="1">
                <a:solidFill>
                  <a:srgbClr val="000000"/>
                </a:solidFill>
                <a:effectLst/>
                <a:highlight>
                  <a:srgbClr val="FFFFFF"/>
                </a:highlight>
              </a:rPr>
              <a:t>ascendeth</a:t>
            </a:r>
            <a:r>
              <a:rPr lang="en-US" sz="3600" b="0" i="0" dirty="0">
                <a:solidFill>
                  <a:srgbClr val="000000"/>
                </a:solidFill>
                <a:effectLst/>
                <a:highlight>
                  <a:srgbClr val="FFFFFF"/>
                </a:highlight>
              </a:rPr>
              <a:t> up for ever and ever: and they have no rest day nor night, who worship the beast and his image, and whosoever </a:t>
            </a:r>
            <a:r>
              <a:rPr lang="en-US" sz="3600" b="0" i="0" dirty="0" err="1">
                <a:solidFill>
                  <a:srgbClr val="000000"/>
                </a:solidFill>
                <a:effectLst/>
                <a:highlight>
                  <a:srgbClr val="FFFFFF"/>
                </a:highlight>
              </a:rPr>
              <a:t>receiveth</a:t>
            </a:r>
            <a:r>
              <a:rPr lang="en-US" sz="3600" b="0" i="0" dirty="0">
                <a:solidFill>
                  <a:srgbClr val="000000"/>
                </a:solidFill>
                <a:effectLst/>
                <a:highlight>
                  <a:srgbClr val="FFFFFF"/>
                </a:highlight>
              </a:rPr>
              <a:t> the mark of his name.</a:t>
            </a:r>
          </a:p>
          <a:p>
            <a:pPr algn="l"/>
            <a:r>
              <a:rPr lang="en-US" sz="3600" b="1" i="0" baseline="30000" dirty="0">
                <a:solidFill>
                  <a:srgbClr val="000000"/>
                </a:solidFill>
                <a:effectLst/>
                <a:highlight>
                  <a:srgbClr val="FFFFFF"/>
                </a:highlight>
              </a:rPr>
              <a:t>12 </a:t>
            </a:r>
            <a:r>
              <a:rPr lang="en-US" sz="3600" b="0" i="0" dirty="0">
                <a:solidFill>
                  <a:srgbClr val="000000"/>
                </a:solidFill>
                <a:effectLst/>
                <a:highlight>
                  <a:srgbClr val="FFFFFF"/>
                </a:highlight>
              </a:rPr>
              <a:t>Here is the patience of the saints: here are they that keep the commandments of God, and the faith of Jesus.</a:t>
            </a:r>
          </a:p>
        </p:txBody>
      </p:sp>
      <p:pic>
        <p:nvPicPr>
          <p:cNvPr id="16386" name="Picture 2" descr="492 Three Angels Messages Images, Stock Photos, 3D objects, &amp; Vectors |  Shutterstock">
            <a:extLst>
              <a:ext uri="{FF2B5EF4-FFF2-40B4-BE49-F238E27FC236}">
                <a16:creationId xmlns:a16="http://schemas.microsoft.com/office/drawing/2014/main" id="{1CC3DC5E-B859-CEE5-D23D-E458050997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23" r="20316" b="8206"/>
          <a:stretch/>
        </p:blipFill>
        <p:spPr bwMode="auto">
          <a:xfrm>
            <a:off x="0" y="0"/>
            <a:ext cx="420831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Up 3">
            <a:extLst>
              <a:ext uri="{FF2B5EF4-FFF2-40B4-BE49-F238E27FC236}">
                <a16:creationId xmlns:a16="http://schemas.microsoft.com/office/drawing/2014/main" id="{0E2BE4B7-AEE5-C1D9-FA6E-B9FA2FED8C5F}"/>
              </a:ext>
            </a:extLst>
          </p:cNvPr>
          <p:cNvSpPr/>
          <p:nvPr/>
        </p:nvSpPr>
        <p:spPr>
          <a:xfrm rot="10800000">
            <a:off x="928185" y="142270"/>
            <a:ext cx="10335630" cy="4954788"/>
          </a:xfrm>
          <a:prstGeom prst="upArrow">
            <a:avLst>
              <a:gd name="adj1" fmla="val 78360"/>
              <a:gd name="adj2" fmla="val 24758"/>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D8C4E66-C5D1-F2DB-7FC9-3104599DB473}"/>
              </a:ext>
            </a:extLst>
          </p:cNvPr>
          <p:cNvSpPr txBox="1"/>
          <p:nvPr/>
        </p:nvSpPr>
        <p:spPr>
          <a:xfrm>
            <a:off x="2010641" y="131340"/>
            <a:ext cx="8193232" cy="3785652"/>
          </a:xfrm>
          <a:prstGeom prst="rect">
            <a:avLst/>
          </a:prstGeom>
          <a:noFill/>
        </p:spPr>
        <p:txBody>
          <a:bodyPr wrap="square" rtlCol="0">
            <a:spAutoFit/>
          </a:bodyPr>
          <a:lstStyle/>
          <a:p>
            <a:r>
              <a:rPr lang="en-US" sz="3000" dirty="0">
                <a:solidFill>
                  <a:schemeClr val="bg1"/>
                </a:solidFill>
              </a:rPr>
              <a:t>This statement is particularly significant in its context. Led captive by Satan’s delusions, the world will bow to the beast and its image, and carry out its dictates and decrees. The saints, on the other hand, refuse to comply with its demands. They keep the commandments of God. The special point controverted will be the fourth of the Ten Commandments. </a:t>
            </a:r>
          </a:p>
        </p:txBody>
      </p:sp>
    </p:spTree>
    <p:extLst>
      <p:ext uri="{BB962C8B-B14F-4D97-AF65-F5344CB8AC3E}">
        <p14:creationId xmlns:p14="http://schemas.microsoft.com/office/powerpoint/2010/main" val="1115141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a:xfrm>
            <a:off x="8549639" y="685800"/>
            <a:ext cx="3642361" cy="1737360"/>
          </a:xfrm>
        </p:spPr>
        <p:txBody>
          <a:bodyPr>
            <a:normAutofit/>
          </a:bodyPr>
          <a:lstStyle/>
          <a:p>
            <a:r>
              <a:rPr lang="en-US" sz="3600" dirty="0"/>
              <a:t>The Commandments of God</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0" y="93518"/>
            <a:ext cx="8406245" cy="6764482"/>
          </a:xfrm>
        </p:spPr>
        <p:txBody>
          <a:bodyPr>
            <a:noAutofit/>
          </a:bodyPr>
          <a:lstStyle/>
          <a:p>
            <a:pPr marL="0" indent="0">
              <a:buNone/>
            </a:pPr>
            <a:r>
              <a:rPr lang="en-US" sz="2800" dirty="0"/>
              <a:t>There is general agreement among Christians that the other nine are of universal obligation, but early in the Christian Era men began to set aside the seventh-day Sabbath and to substitute the observance of the first day of the week as the day of worship.  Sunday-observing Christians today set forth various reasons as to why they observe the first day of the week instead of the seventh, and as to why they feel free to ignore the original Sabbath. Some say that the Decalogue was abolished along with all OT laws; others that the time element in the fourth commandment is ceremonial but the observance of one day every seven is a moral obligation. In the Roman Church the claim was long made that the church had, by its divine authority, transferred the sacredness of the day. </a:t>
            </a:r>
            <a:endParaRPr lang="en-US" sz="2800" b="1" dirty="0"/>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a:bodyPr>
          <a:lstStyle/>
          <a:p>
            <a:r>
              <a:rPr lang="en-US" sz="2800" dirty="0"/>
              <a:t>Here is the patience of the saints: here are they that keep the commandments of God, and the faith of Jesus.</a:t>
            </a:r>
          </a:p>
        </p:txBody>
      </p:sp>
    </p:spTree>
    <p:extLst>
      <p:ext uri="{BB962C8B-B14F-4D97-AF65-F5344CB8AC3E}">
        <p14:creationId xmlns:p14="http://schemas.microsoft.com/office/powerpoint/2010/main" val="24912992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D94EE-F21F-52FC-F5DF-81AB1EE1354B}"/>
              </a:ext>
            </a:extLst>
          </p:cNvPr>
          <p:cNvSpPr>
            <a:spLocks noGrp="1"/>
          </p:cNvSpPr>
          <p:nvPr>
            <p:ph type="title"/>
          </p:nvPr>
        </p:nvSpPr>
        <p:spPr>
          <a:xfrm>
            <a:off x="8549639" y="685800"/>
            <a:ext cx="3642361" cy="1737360"/>
          </a:xfrm>
        </p:spPr>
        <p:txBody>
          <a:bodyPr>
            <a:normAutofit/>
          </a:bodyPr>
          <a:lstStyle/>
          <a:p>
            <a:r>
              <a:rPr lang="en-US" sz="3600" dirty="0"/>
              <a:t>The Commandments of God</a:t>
            </a:r>
          </a:p>
        </p:txBody>
      </p:sp>
      <p:sp>
        <p:nvSpPr>
          <p:cNvPr id="3" name="Content Placeholder 2">
            <a:extLst>
              <a:ext uri="{FF2B5EF4-FFF2-40B4-BE49-F238E27FC236}">
                <a16:creationId xmlns:a16="http://schemas.microsoft.com/office/drawing/2014/main" id="{C14354DC-5C11-C01E-7801-8278BA0A3A40}"/>
              </a:ext>
            </a:extLst>
          </p:cNvPr>
          <p:cNvSpPr>
            <a:spLocks noGrp="1"/>
          </p:cNvSpPr>
          <p:nvPr>
            <p:ph idx="1"/>
          </p:nvPr>
        </p:nvSpPr>
        <p:spPr>
          <a:xfrm>
            <a:off x="207818" y="93518"/>
            <a:ext cx="7899861" cy="6660573"/>
          </a:xfrm>
        </p:spPr>
        <p:txBody>
          <a:bodyPr>
            <a:noAutofit/>
          </a:bodyPr>
          <a:lstStyle/>
          <a:p>
            <a:pPr marL="0" indent="0">
              <a:buNone/>
            </a:pPr>
            <a:r>
              <a:rPr lang="en-US" sz="2900" dirty="0"/>
              <a:t>However, in recent decades attempts have been made to invoke the authority of Christ and the apostles. Since all those views are unsupported by Scripture, they are unacceptable to all for whom the Bible and the Bible only is the rule of faith. The crisis will come when symbolic Babylon prevails upon the state to enforce Sunday observance by civil law and seeks to punish all dissenters. In this dark hour those who cling to the Bible will refuse to give up the observance of the true Sabbath. Among the identifying features of the faithful ones that might have been mentioned, the prophecy points out two predominant marks: the keeping of the commandments of God and of the faith of Jesus.</a:t>
            </a:r>
            <a:endParaRPr lang="en-US" sz="2900" b="1" dirty="0"/>
          </a:p>
        </p:txBody>
      </p:sp>
      <p:sp>
        <p:nvSpPr>
          <p:cNvPr id="4" name="Text Placeholder 3">
            <a:extLst>
              <a:ext uri="{FF2B5EF4-FFF2-40B4-BE49-F238E27FC236}">
                <a16:creationId xmlns:a16="http://schemas.microsoft.com/office/drawing/2014/main" id="{90FBD896-FF93-0C4A-F535-2AD81BC08E4E}"/>
              </a:ext>
            </a:extLst>
          </p:cNvPr>
          <p:cNvSpPr>
            <a:spLocks noGrp="1"/>
          </p:cNvSpPr>
          <p:nvPr>
            <p:ph type="body" sz="half" idx="2"/>
          </p:nvPr>
        </p:nvSpPr>
        <p:spPr>
          <a:xfrm>
            <a:off x="8549640" y="2423160"/>
            <a:ext cx="3200400" cy="3936076"/>
          </a:xfrm>
        </p:spPr>
        <p:txBody>
          <a:bodyPr>
            <a:normAutofit/>
          </a:bodyPr>
          <a:lstStyle/>
          <a:p>
            <a:r>
              <a:rPr lang="en-US" sz="2800" dirty="0"/>
              <a:t>Here is the patience of the saints: here are they that </a:t>
            </a:r>
            <a:r>
              <a:rPr lang="en-US" sz="2800" b="1" dirty="0"/>
              <a:t>keep the commandments of God, and the faith of Jesus.</a:t>
            </a:r>
          </a:p>
        </p:txBody>
      </p:sp>
    </p:spTree>
    <p:extLst>
      <p:ext uri="{BB962C8B-B14F-4D97-AF65-F5344CB8AC3E}">
        <p14:creationId xmlns:p14="http://schemas.microsoft.com/office/powerpoint/2010/main" val="35958434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a:xfrm>
            <a:off x="1069848" y="1393629"/>
            <a:ext cx="9966960" cy="3035808"/>
          </a:xfrm>
        </p:spPr>
        <p:txBody>
          <a:bodyPr/>
          <a:lstStyle/>
          <a:p>
            <a:r>
              <a:rPr lang="en-US" sz="4000" dirty="0">
                <a:effectLst/>
              </a:rPr>
              <a:t>In the issue of the contest all Christendom will be divided into two great classes—those who keep the commandments of God and the faith of Jesus, and those who worship the beast and his image and receive his mark.</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450</a:t>
            </a:r>
          </a:p>
        </p:txBody>
      </p:sp>
    </p:spTree>
    <p:extLst>
      <p:ext uri="{BB962C8B-B14F-4D97-AF65-F5344CB8AC3E}">
        <p14:creationId xmlns:p14="http://schemas.microsoft.com/office/powerpoint/2010/main" val="2339222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F6F5-EA7A-8756-BD78-A4A8C64A8978}"/>
              </a:ext>
            </a:extLst>
          </p:cNvPr>
          <p:cNvSpPr>
            <a:spLocks noGrp="1"/>
          </p:cNvSpPr>
          <p:nvPr>
            <p:ph type="title"/>
          </p:nvPr>
        </p:nvSpPr>
        <p:spPr/>
        <p:txBody>
          <a:bodyPr>
            <a:normAutofit fontScale="90000"/>
          </a:bodyPr>
          <a:lstStyle/>
          <a:p>
            <a:r>
              <a:rPr lang="en-US" dirty="0">
                <a:solidFill>
                  <a:schemeClr val="accent2"/>
                </a:solidFill>
              </a:rPr>
              <a:t>Isaiah 30:26</a:t>
            </a:r>
            <a:br>
              <a:rPr lang="en-US" dirty="0"/>
            </a:br>
            <a:r>
              <a:rPr lang="en-US" sz="4900" dirty="0"/>
              <a:t>26 Moreover the light of the moon shall be as the light of the sun, and the light of the sun shall be sevenfold, as the light of seven days, in the day that the Lord </a:t>
            </a:r>
            <a:r>
              <a:rPr lang="en-US" sz="4900" dirty="0" err="1"/>
              <a:t>bindeth</a:t>
            </a:r>
            <a:r>
              <a:rPr lang="en-US" sz="4900" dirty="0"/>
              <a:t> up the breach of his people, and </a:t>
            </a:r>
            <a:r>
              <a:rPr lang="en-US" sz="4900" dirty="0" err="1"/>
              <a:t>healeth</a:t>
            </a:r>
            <a:r>
              <a:rPr lang="en-US" sz="4900" dirty="0"/>
              <a:t> the stroke of their wound.</a:t>
            </a:r>
            <a:br>
              <a:rPr lang="en-US" sz="4900" dirty="0"/>
            </a:br>
            <a:endParaRPr lang="en-US" dirty="0"/>
          </a:p>
        </p:txBody>
      </p:sp>
    </p:spTree>
    <p:extLst>
      <p:ext uri="{BB962C8B-B14F-4D97-AF65-F5344CB8AC3E}">
        <p14:creationId xmlns:p14="http://schemas.microsoft.com/office/powerpoint/2010/main" val="3630294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Although church and state will unite their power to compel “all, both small and great, rich and poor, free and bond” (</a:t>
            </a:r>
            <a:r>
              <a:rPr lang="en-US" sz="4000" u="none" strike="noStrike" dirty="0">
                <a:solidFill>
                  <a:srgbClr val="1EC19C"/>
                </a:solidFill>
                <a:effectLst/>
                <a:hlinkClick r:id="rId2"/>
              </a:rPr>
              <a:t>Revelation 13:16</a:t>
            </a:r>
            <a:r>
              <a:rPr lang="en-US" sz="4000" dirty="0">
                <a:effectLst/>
              </a:rPr>
              <a:t>), to receive “the mark of the beast,” yet the people of God will not receive it.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450</a:t>
            </a:r>
          </a:p>
        </p:txBody>
      </p:sp>
    </p:spTree>
    <p:extLst>
      <p:ext uri="{BB962C8B-B14F-4D97-AF65-F5344CB8AC3E}">
        <p14:creationId xmlns:p14="http://schemas.microsoft.com/office/powerpoint/2010/main" val="21720459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The prophet of Patmos beholds “them that had gotten the victory over the beast, and over his image, and over his mark, and over the number of his name, stand on the sea of glass, having the harps of God” and singing the song of Moses and the Lamb. </a:t>
            </a:r>
            <a:br>
              <a:rPr lang="en-US" sz="3600" dirty="0">
                <a:effectLst/>
              </a:rPr>
            </a:br>
            <a:r>
              <a:rPr lang="en-US" sz="3600" u="none" strike="noStrike" dirty="0">
                <a:solidFill>
                  <a:srgbClr val="1EC19C"/>
                </a:solidFill>
                <a:effectLst/>
                <a:hlinkClick r:id="rId2"/>
              </a:rPr>
              <a:t>Revelation 15:2, 3</a:t>
            </a:r>
            <a:r>
              <a:rPr lang="en-US" sz="3600" dirty="0">
                <a:effectLst/>
              </a:rPr>
              <a:t>.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450</a:t>
            </a:r>
          </a:p>
        </p:txBody>
      </p:sp>
    </p:spTree>
    <p:extLst>
      <p:ext uri="{BB962C8B-B14F-4D97-AF65-F5344CB8AC3E}">
        <p14:creationId xmlns:p14="http://schemas.microsoft.com/office/powerpoint/2010/main" val="977667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Now as in former ages, the presentation of a truth that reproves the sins and errors of the times will excite opposition. “Everyone that doeth evil </a:t>
            </a:r>
            <a:r>
              <a:rPr lang="en-US" sz="4000" dirty="0" err="1">
                <a:effectLst/>
              </a:rPr>
              <a:t>hateth</a:t>
            </a:r>
            <a:r>
              <a:rPr lang="en-US" sz="4000" dirty="0">
                <a:effectLst/>
              </a:rPr>
              <a:t> the light, neither cometh to the light, lest his deeds should be reproved.” </a:t>
            </a:r>
            <a:r>
              <a:rPr lang="en-US" sz="4000" dirty="0">
                <a:solidFill>
                  <a:srgbClr val="CC9900"/>
                </a:solidFill>
                <a:effectLst/>
              </a:rPr>
              <a:t>John 3:20. </a:t>
            </a:r>
            <a:endParaRPr lang="en-US" sz="13800" dirty="0">
              <a:solidFill>
                <a:srgbClr val="CC9900"/>
              </a:solidFill>
            </a:endParaRPr>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a:xfrm>
            <a:off x="1069848" y="4617720"/>
            <a:ext cx="7891272" cy="1069848"/>
          </a:xfrm>
        </p:spPr>
        <p:txBody>
          <a:bodyPr>
            <a:normAutofit/>
          </a:bodyPr>
          <a:lstStyle/>
          <a:p>
            <a:r>
              <a:rPr lang="en-US" sz="3600" dirty="0"/>
              <a:t>The Great Controversy, p. 458</a:t>
            </a:r>
          </a:p>
        </p:txBody>
      </p:sp>
    </p:spTree>
    <p:extLst>
      <p:ext uri="{BB962C8B-B14F-4D97-AF65-F5344CB8AC3E}">
        <p14:creationId xmlns:p14="http://schemas.microsoft.com/office/powerpoint/2010/main" val="35085626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As men see that they cannot maintain their position by the Scriptures, many determine to maintain it at all hazards, and with a malicious spirit they assail the character and motives of those who stand in defense of unpopular truth. It is the same policy which has been pursued in all ages.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458</a:t>
            </a:r>
          </a:p>
        </p:txBody>
      </p:sp>
    </p:spTree>
    <p:extLst>
      <p:ext uri="{BB962C8B-B14F-4D97-AF65-F5344CB8AC3E}">
        <p14:creationId xmlns:p14="http://schemas.microsoft.com/office/powerpoint/2010/main" val="36857194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Elijah was declared to be a troubler in Israel, Jeremiah a traitor, Paul a polluter of the temple. From that day to this, those who would be loyal to truth have been denounced as seditious, heretical, or schismatic.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458</a:t>
            </a:r>
          </a:p>
        </p:txBody>
      </p:sp>
    </p:spTree>
    <p:extLst>
      <p:ext uri="{BB962C8B-B14F-4D97-AF65-F5344CB8AC3E}">
        <p14:creationId xmlns:p14="http://schemas.microsoft.com/office/powerpoint/2010/main" val="3125985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Multitudes who are too unbelieving to accept the sure word of prophecy will receive with unquestioning credulity an accusation against those who dare to reprove fashionable sins. This spirit will increase more and more.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458</a:t>
            </a:r>
          </a:p>
        </p:txBody>
      </p:sp>
    </p:spTree>
    <p:extLst>
      <p:ext uri="{BB962C8B-B14F-4D97-AF65-F5344CB8AC3E}">
        <p14:creationId xmlns:p14="http://schemas.microsoft.com/office/powerpoint/2010/main" val="28048321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And the Bible plainly teaches that a time is approaching when the laws of the state will so conflict with the law of God that whosoever would obey all the divine precepts must brave reproach and punishment as an evildoer.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458</a:t>
            </a:r>
          </a:p>
        </p:txBody>
      </p:sp>
    </p:spTree>
    <p:extLst>
      <p:ext uri="{BB962C8B-B14F-4D97-AF65-F5344CB8AC3E}">
        <p14:creationId xmlns:p14="http://schemas.microsoft.com/office/powerpoint/2010/main" val="34788405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In view of this, what is the duty of the messenger of truth? Shall he conclude that the truth ought not to be presented, since often its only effect is to arouse men to evade or resist its claims? No; he has no more reason for withholding the testimony of God's word, because it excites opposition, than had earlier Reformers.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459</a:t>
            </a:r>
          </a:p>
        </p:txBody>
      </p:sp>
    </p:spTree>
    <p:extLst>
      <p:ext uri="{BB962C8B-B14F-4D97-AF65-F5344CB8AC3E}">
        <p14:creationId xmlns:p14="http://schemas.microsoft.com/office/powerpoint/2010/main" val="5369489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The confession of faith made by saints and martyrs was recorded for the benefit of succeeding generations. Those living examples of holiness and steadfast integrity have come down to inspire courage in those who are now called to stand as witnesses for God.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459</a:t>
            </a:r>
          </a:p>
        </p:txBody>
      </p:sp>
    </p:spTree>
    <p:extLst>
      <p:ext uri="{BB962C8B-B14F-4D97-AF65-F5344CB8AC3E}">
        <p14:creationId xmlns:p14="http://schemas.microsoft.com/office/powerpoint/2010/main" val="39161538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They received grace and truth, not for themselves alone, but that, through them, the knowledge of God might enlighten the earth. Has God given light to His servants in this generation? Then they should let it shine forth to the world.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459</a:t>
            </a:r>
          </a:p>
        </p:txBody>
      </p:sp>
    </p:spTree>
    <p:extLst>
      <p:ext uri="{BB962C8B-B14F-4D97-AF65-F5344CB8AC3E}">
        <p14:creationId xmlns:p14="http://schemas.microsoft.com/office/powerpoint/2010/main" val="246786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E1F7B-4954-0DF8-14AD-99D0DA8B27D2}"/>
              </a:ext>
            </a:extLst>
          </p:cNvPr>
          <p:cNvSpPr>
            <a:spLocks noGrp="1"/>
          </p:cNvSpPr>
          <p:nvPr>
            <p:ph type="title"/>
          </p:nvPr>
        </p:nvSpPr>
        <p:spPr>
          <a:xfrm>
            <a:off x="8809413" y="2680855"/>
            <a:ext cx="3200400" cy="1737360"/>
          </a:xfrm>
        </p:spPr>
        <p:txBody>
          <a:bodyPr>
            <a:normAutofit/>
          </a:bodyPr>
          <a:lstStyle/>
          <a:p>
            <a:r>
              <a:rPr lang="en-US" sz="3600" dirty="0"/>
              <a:t>A Child?  </a:t>
            </a:r>
            <a:br>
              <a:rPr lang="en-US" sz="3600" dirty="0"/>
            </a:br>
            <a:r>
              <a:rPr lang="en-US" sz="3600" dirty="0"/>
              <a:t>What Child?</a:t>
            </a:r>
          </a:p>
        </p:txBody>
      </p:sp>
      <p:sp>
        <p:nvSpPr>
          <p:cNvPr id="3" name="Content Placeholder 2">
            <a:extLst>
              <a:ext uri="{FF2B5EF4-FFF2-40B4-BE49-F238E27FC236}">
                <a16:creationId xmlns:a16="http://schemas.microsoft.com/office/drawing/2014/main" id="{FF02828C-6BDC-600C-7652-0DD5276FFED0}"/>
              </a:ext>
            </a:extLst>
          </p:cNvPr>
          <p:cNvSpPr>
            <a:spLocks noGrp="1"/>
          </p:cNvSpPr>
          <p:nvPr>
            <p:ph idx="1"/>
          </p:nvPr>
        </p:nvSpPr>
        <p:spPr>
          <a:xfrm>
            <a:off x="358219" y="348792"/>
            <a:ext cx="7684345" cy="6127422"/>
          </a:xfrm>
        </p:spPr>
        <p:txBody>
          <a:bodyPr>
            <a:normAutofit/>
          </a:bodyPr>
          <a:lstStyle/>
          <a:p>
            <a:pPr marL="0" indent="0" algn="l">
              <a:buNone/>
            </a:pPr>
            <a:r>
              <a:rPr lang="en-US" sz="3600" b="1" i="0" dirty="0">
                <a:solidFill>
                  <a:srgbClr val="953322"/>
                </a:solidFill>
                <a:effectLst/>
                <a:highlight>
                  <a:srgbClr val="FFFFFF"/>
                </a:highlight>
              </a:rPr>
              <a:t>ISAIAH </a:t>
            </a:r>
            <a:r>
              <a:rPr lang="en-US" sz="3600" b="1" dirty="0">
                <a:solidFill>
                  <a:srgbClr val="953322"/>
                </a:solidFill>
                <a:highlight>
                  <a:srgbClr val="FFFFFF"/>
                </a:highlight>
              </a:rPr>
              <a:t>7</a:t>
            </a:r>
            <a:r>
              <a:rPr lang="en-US" sz="3600" b="1" i="0" dirty="0">
                <a:solidFill>
                  <a:srgbClr val="953322"/>
                </a:solidFill>
                <a:effectLst/>
                <a:highlight>
                  <a:srgbClr val="FFFFFF"/>
                </a:highlight>
              </a:rPr>
              <a:t>:14</a:t>
            </a:r>
          </a:p>
          <a:p>
            <a:pPr algn="l"/>
            <a:r>
              <a:rPr lang="en-US" sz="3600" b="1" i="0" baseline="30000" dirty="0">
                <a:solidFill>
                  <a:srgbClr val="000000"/>
                </a:solidFill>
                <a:effectLst/>
                <a:highlight>
                  <a:srgbClr val="FFFFFF"/>
                </a:highlight>
              </a:rPr>
              <a:t>14 </a:t>
            </a:r>
            <a:r>
              <a:rPr lang="en-US" sz="3600" b="0" i="0" dirty="0">
                <a:solidFill>
                  <a:srgbClr val="000000"/>
                </a:solidFill>
                <a:effectLst/>
                <a:highlight>
                  <a:srgbClr val="FFFFFF"/>
                </a:highlight>
              </a:rPr>
              <a:t>Therefore the Lord himself shall give you a sign; Behold, a virgin shall conceive, and bear a son, and shall call his name Immanuel.</a:t>
            </a:r>
          </a:p>
          <a:p>
            <a:pPr marL="0" indent="0" algn="l">
              <a:buNone/>
            </a:pPr>
            <a:r>
              <a:rPr lang="en-US" sz="3600" b="1" dirty="0">
                <a:solidFill>
                  <a:srgbClr val="953322"/>
                </a:solidFill>
              </a:rPr>
              <a:t>ISAIAH 26:17</a:t>
            </a:r>
          </a:p>
          <a:p>
            <a:r>
              <a:rPr lang="en-US" sz="3600" b="1" i="0" baseline="30000" dirty="0">
                <a:solidFill>
                  <a:srgbClr val="000000"/>
                </a:solidFill>
                <a:effectLst/>
                <a:highlight>
                  <a:srgbClr val="FFFFFF"/>
                </a:highlight>
              </a:rPr>
              <a:t>17 </a:t>
            </a:r>
            <a:r>
              <a:rPr lang="en-US" sz="3600" b="0" i="0" dirty="0">
                <a:solidFill>
                  <a:srgbClr val="000000"/>
                </a:solidFill>
                <a:effectLst/>
                <a:highlight>
                  <a:srgbClr val="FFFFFF"/>
                </a:highlight>
              </a:rPr>
              <a:t>Like as a woman with child, that draweth near the time of her delivery, is in pain, and </a:t>
            </a:r>
            <a:r>
              <a:rPr lang="en-US" sz="3600" b="0" i="0" dirty="0" err="1">
                <a:solidFill>
                  <a:srgbClr val="000000"/>
                </a:solidFill>
                <a:effectLst/>
                <a:highlight>
                  <a:srgbClr val="FFFFFF"/>
                </a:highlight>
              </a:rPr>
              <a:t>crieth</a:t>
            </a:r>
            <a:r>
              <a:rPr lang="en-US" sz="3600" b="0" i="0" dirty="0">
                <a:solidFill>
                  <a:srgbClr val="000000"/>
                </a:solidFill>
                <a:effectLst/>
                <a:highlight>
                  <a:srgbClr val="FFFFFF"/>
                </a:highlight>
              </a:rPr>
              <a:t> out in her pangs; so have we been in thy sight, O </a:t>
            </a:r>
            <a:r>
              <a:rPr lang="en-US" sz="3600" b="0" i="0" cap="small" dirty="0">
                <a:solidFill>
                  <a:srgbClr val="000000"/>
                </a:solidFill>
                <a:effectLst/>
                <a:highlight>
                  <a:srgbClr val="FFFFFF"/>
                </a:highlight>
              </a:rPr>
              <a:t>Lord</a:t>
            </a:r>
            <a:r>
              <a:rPr lang="en-US" sz="3600" b="0" i="0" dirty="0">
                <a:solidFill>
                  <a:srgbClr val="000000"/>
                </a:solidFill>
                <a:effectLst/>
                <a:highlight>
                  <a:srgbClr val="FFFFFF"/>
                </a:highlight>
              </a:rPr>
              <a:t>.</a:t>
            </a:r>
            <a:endParaRPr lang="en-US" sz="3600" dirty="0"/>
          </a:p>
        </p:txBody>
      </p:sp>
      <p:sp>
        <p:nvSpPr>
          <p:cNvPr id="4" name="Text Placeholder 3">
            <a:extLst>
              <a:ext uri="{FF2B5EF4-FFF2-40B4-BE49-F238E27FC236}">
                <a16:creationId xmlns:a16="http://schemas.microsoft.com/office/drawing/2014/main" id="{696974C1-18BE-E0C4-1607-AB545C8CB8FB}"/>
              </a:ext>
            </a:extLst>
          </p:cNvPr>
          <p:cNvSpPr>
            <a:spLocks noGrp="1"/>
          </p:cNvSpPr>
          <p:nvPr>
            <p:ph type="body" sz="half" idx="2"/>
          </p:nvPr>
        </p:nvSpPr>
        <p:spPr>
          <a:xfrm>
            <a:off x="8809413" y="4293524"/>
            <a:ext cx="3200400" cy="3291840"/>
          </a:xfrm>
        </p:spPr>
        <p:txBody>
          <a:bodyPr>
            <a:normAutofit/>
          </a:bodyPr>
          <a:lstStyle/>
          <a:p>
            <a:r>
              <a:rPr lang="en-US" sz="2800" dirty="0"/>
              <a:t>And she being with child cried, travailing in birth, and pained to be delivered.</a:t>
            </a:r>
          </a:p>
          <a:p>
            <a:endParaRPr lang="en-US" dirty="0"/>
          </a:p>
        </p:txBody>
      </p:sp>
      <p:pic>
        <p:nvPicPr>
          <p:cNvPr id="5122" name="Picture 2" descr="2nd Evangelical Free Church: Reading Revelation: Who is that woman clothed  with the sun?">
            <a:extLst>
              <a:ext uri="{FF2B5EF4-FFF2-40B4-BE49-F238E27FC236}">
                <a16:creationId xmlns:a16="http://schemas.microsoft.com/office/drawing/2014/main" id="{CB7BD109-8A2D-E61E-C2E6-732BCC33E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8463" y="120663"/>
            <a:ext cx="1597981"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1404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Anciently the Lord declared to one who spoke in His name: “The house of Israel will not hearken unto thee; for they will not hearken unto Me.” Nevertheless He said: “Thou shalt speak My words unto them, whether they will hear, or whether they will forbear.” </a:t>
            </a:r>
            <a:r>
              <a:rPr lang="en-US" sz="3600" dirty="0">
                <a:solidFill>
                  <a:srgbClr val="CC9900"/>
                </a:solidFill>
                <a:effectLst/>
              </a:rPr>
              <a:t>Ezekiel 3:7; 2:7. </a:t>
            </a:r>
            <a:endParaRPr lang="en-US" sz="11500" dirty="0">
              <a:solidFill>
                <a:srgbClr val="CC9900"/>
              </a:solidFill>
            </a:endParaRPr>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459</a:t>
            </a:r>
          </a:p>
        </p:txBody>
      </p:sp>
    </p:spTree>
    <p:extLst>
      <p:ext uri="{BB962C8B-B14F-4D97-AF65-F5344CB8AC3E}">
        <p14:creationId xmlns:p14="http://schemas.microsoft.com/office/powerpoint/2010/main" val="40215016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To the servant of God at this time is the command addressed: “Lift up thy voice like a trumpet, and show My people their transgression, and the house of Jacob their sins.”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459</a:t>
            </a:r>
          </a:p>
        </p:txBody>
      </p:sp>
    </p:spTree>
    <p:extLst>
      <p:ext uri="{BB962C8B-B14F-4D97-AF65-F5344CB8AC3E}">
        <p14:creationId xmlns:p14="http://schemas.microsoft.com/office/powerpoint/2010/main" val="29333908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The great obstacle both to the acceptance and to the promulgation of truth is the fact that it involves inconvenience and reproach. This is the only argument against the truth which its advocates have never been able to refute. But this does not deter the true followers of Christ.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34284399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These do not wait for truth to become popular. Being convinced of their duty, they deliberately accept the cross, with the apostle Paul counting that “our light affliction, which is but for a moment,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23691260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worketh for us a far more exceeding and eternal weight of glory;” with one of old, “esteeming the reproach of Christ greater riches than the treasures in Egypt.” </a:t>
            </a:r>
            <a:r>
              <a:rPr lang="en-US" sz="4000" dirty="0">
                <a:solidFill>
                  <a:srgbClr val="CC9900"/>
                </a:solidFill>
                <a:effectLst/>
              </a:rPr>
              <a:t>2 Corinthians 4:17; Hebrews 11:26. </a:t>
            </a:r>
            <a:endParaRPr lang="en-US" sz="13800" dirty="0">
              <a:solidFill>
                <a:srgbClr val="CC9900"/>
              </a:solidFill>
            </a:endParaRPr>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28282033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3600" dirty="0">
                <a:effectLst/>
              </a:rPr>
              <a:t>Whatever may be their profession, it is only those who are world servers at heart that act from policy rather than principle in religious things. We should choose the right because it is right, and leave consequences with God. </a:t>
            </a:r>
            <a:endParaRPr lang="en-US" sz="115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39746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To men of principle, faith, and daring, the world is indebted for its great reforms. By such men the work of reform for this time must be carried forward.</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15063510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Thus saith the Lord: “Hearken unto Me, ye that know righteousness, the people in whose heart is My law; fear ye not the reproach of men, neither be ye afraid of their </a:t>
            </a:r>
            <a:r>
              <a:rPr lang="en-US" sz="4000" dirty="0" err="1">
                <a:effectLst/>
              </a:rPr>
              <a:t>revilings</a:t>
            </a:r>
            <a:r>
              <a:rPr lang="en-US" sz="4000" dirty="0">
                <a:effectLst/>
              </a:rPr>
              <a:t>. </a:t>
            </a:r>
            <a:endParaRPr lang="en-US" sz="13800" dirty="0"/>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6501567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08DE-3FC4-9A4E-E1F4-6B8C13161BDE}"/>
              </a:ext>
            </a:extLst>
          </p:cNvPr>
          <p:cNvSpPr>
            <a:spLocks noGrp="1"/>
          </p:cNvSpPr>
          <p:nvPr>
            <p:ph type="ctrTitle"/>
          </p:nvPr>
        </p:nvSpPr>
        <p:spPr/>
        <p:txBody>
          <a:bodyPr/>
          <a:lstStyle/>
          <a:p>
            <a:r>
              <a:rPr lang="en-US" sz="4000" dirty="0">
                <a:effectLst/>
              </a:rPr>
              <a:t>For the moth shall eat them up like a garment, and the worm shall eat them like wool: but My righteousness shall be forever, and My salvation from generation to generation.” </a:t>
            </a:r>
            <a:r>
              <a:rPr lang="en-US" sz="4000" dirty="0">
                <a:solidFill>
                  <a:srgbClr val="CC9900"/>
                </a:solidFill>
                <a:effectLst/>
              </a:rPr>
              <a:t>Isaiah 51:7, 8. </a:t>
            </a:r>
            <a:endParaRPr lang="en-US" sz="13800" dirty="0">
              <a:solidFill>
                <a:srgbClr val="CC9900"/>
              </a:solidFill>
            </a:endParaRPr>
          </a:p>
        </p:txBody>
      </p:sp>
      <p:sp>
        <p:nvSpPr>
          <p:cNvPr id="3" name="Subtitle 2">
            <a:extLst>
              <a:ext uri="{FF2B5EF4-FFF2-40B4-BE49-F238E27FC236}">
                <a16:creationId xmlns:a16="http://schemas.microsoft.com/office/drawing/2014/main" id="{D92AEFE8-3497-B8E6-DAFA-E2DC19E31A69}"/>
              </a:ext>
            </a:extLst>
          </p:cNvPr>
          <p:cNvSpPr>
            <a:spLocks noGrp="1"/>
          </p:cNvSpPr>
          <p:nvPr>
            <p:ph type="subTitle" idx="1"/>
          </p:nvPr>
        </p:nvSpPr>
        <p:spPr/>
        <p:txBody>
          <a:bodyPr>
            <a:normAutofit/>
          </a:bodyPr>
          <a:lstStyle/>
          <a:p>
            <a:r>
              <a:rPr lang="en-US" sz="3600" dirty="0"/>
              <a:t>The Great Controversy, p. 460</a:t>
            </a:r>
          </a:p>
        </p:txBody>
      </p:sp>
    </p:spTree>
    <p:extLst>
      <p:ext uri="{BB962C8B-B14F-4D97-AF65-F5344CB8AC3E}">
        <p14:creationId xmlns:p14="http://schemas.microsoft.com/office/powerpoint/2010/main" val="13132450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CB7C-A6FC-4118-9027-468ECFDE6455}"/>
              </a:ext>
            </a:extLst>
          </p:cNvPr>
          <p:cNvSpPr>
            <a:spLocks noGrp="1"/>
          </p:cNvSpPr>
          <p:nvPr>
            <p:ph type="ctrTitle"/>
          </p:nvPr>
        </p:nvSpPr>
        <p:spPr>
          <a:xfrm>
            <a:off x="3962399" y="2573867"/>
            <a:ext cx="7197726" cy="2421464"/>
          </a:xfrm>
        </p:spPr>
        <p:txBody>
          <a:bodyPr>
            <a:normAutofit/>
          </a:bodyPr>
          <a:lstStyle/>
          <a:p>
            <a:r>
              <a:rPr lang="en-US" dirty="0"/>
              <a:t>Thank You!</a:t>
            </a:r>
          </a:p>
        </p:txBody>
      </p:sp>
      <p:sp>
        <p:nvSpPr>
          <p:cNvPr id="3" name="Subtitle 2">
            <a:extLst>
              <a:ext uri="{FF2B5EF4-FFF2-40B4-BE49-F238E27FC236}">
                <a16:creationId xmlns:a16="http://schemas.microsoft.com/office/drawing/2014/main" id="{4B64FA72-B055-4AE3-A6FD-8071BD687CBE}"/>
              </a:ext>
            </a:extLst>
          </p:cNvPr>
          <p:cNvSpPr>
            <a:spLocks noGrp="1"/>
          </p:cNvSpPr>
          <p:nvPr>
            <p:ph type="subTitle" idx="1"/>
          </p:nvPr>
        </p:nvSpPr>
        <p:spPr>
          <a:xfrm>
            <a:off x="3962399" y="4995332"/>
            <a:ext cx="7197726" cy="1405467"/>
          </a:xfrm>
        </p:spPr>
        <p:txBody>
          <a:bodyPr>
            <a:normAutofit/>
          </a:bodyPr>
          <a:lstStyle/>
          <a:p>
            <a:r>
              <a:rPr lang="en-US" sz="4400" dirty="0">
                <a:solidFill>
                  <a:schemeClr val="accent2"/>
                </a:solidFill>
              </a:rPr>
              <a:t>Happy Sabbath!!</a:t>
            </a:r>
          </a:p>
        </p:txBody>
      </p:sp>
    </p:spTree>
    <p:extLst>
      <p:ext uri="{BB962C8B-B14F-4D97-AF65-F5344CB8AC3E}">
        <p14:creationId xmlns:p14="http://schemas.microsoft.com/office/powerpoint/2010/main" val="293993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80139" y="-128432"/>
            <a:ext cx="10058400" cy="1609344"/>
          </a:xfrm>
        </p:spPr>
        <p:txBody>
          <a:bodyPr/>
          <a:lstStyle/>
          <a:p>
            <a:r>
              <a:rPr lang="en-US" dirty="0">
                <a:solidFill>
                  <a:srgbClr val="953322"/>
                </a:solidFill>
              </a:rPr>
              <a:t>Revelation 12:3-17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69749" y="1123879"/>
            <a:ext cx="7429916" cy="5526303"/>
          </a:xfrm>
        </p:spPr>
        <p:txBody>
          <a:bodyPr>
            <a:normAutofit lnSpcReduction="10000"/>
          </a:bodyPr>
          <a:lstStyle/>
          <a:p>
            <a:pPr algn="l"/>
            <a:r>
              <a:rPr lang="en-US" sz="3600" b="1" i="0" baseline="30000" dirty="0">
                <a:solidFill>
                  <a:srgbClr val="000000"/>
                </a:solidFill>
                <a:effectLst/>
                <a:highlight>
                  <a:srgbClr val="FFFFFF"/>
                </a:highlight>
                <a:latin typeface="system-ui"/>
              </a:rPr>
              <a:t>3 </a:t>
            </a:r>
            <a:r>
              <a:rPr lang="en-US" sz="3600" b="0" i="0" dirty="0">
                <a:solidFill>
                  <a:srgbClr val="000000"/>
                </a:solidFill>
                <a:effectLst/>
                <a:highlight>
                  <a:srgbClr val="FFFFFF"/>
                </a:highlight>
                <a:latin typeface="system-ui"/>
              </a:rPr>
              <a:t>And there appeared another wonder in heaven; and behold a great red dragon, having seven heads and ten horns, and seven crowns upon his heads.</a:t>
            </a:r>
          </a:p>
          <a:p>
            <a:pPr algn="l"/>
            <a:r>
              <a:rPr lang="en-US" sz="3600" b="1" i="0" baseline="30000" dirty="0">
                <a:solidFill>
                  <a:srgbClr val="000000"/>
                </a:solidFill>
                <a:effectLst/>
                <a:highlight>
                  <a:srgbClr val="FFFFFF"/>
                </a:highlight>
                <a:latin typeface="system-ui"/>
              </a:rPr>
              <a:t>4 </a:t>
            </a:r>
            <a:r>
              <a:rPr lang="en-US" sz="3600" b="0" i="0" dirty="0">
                <a:solidFill>
                  <a:srgbClr val="000000"/>
                </a:solidFill>
                <a:effectLst/>
                <a:highlight>
                  <a:srgbClr val="FFFFFF"/>
                </a:highlight>
                <a:latin typeface="system-ui"/>
              </a:rPr>
              <a:t>And his tail drew the third part of the stars of heaven, and did cast them to the earth: and the dragon stood before the woman which was ready to be delivered, for to devour her child as soon as it was born.</a:t>
            </a:r>
          </a:p>
          <a:p>
            <a:pPr marL="0" indent="0">
              <a:buNone/>
            </a:pPr>
            <a:endParaRPr lang="en-US" dirty="0"/>
          </a:p>
        </p:txBody>
      </p:sp>
      <p:pic>
        <p:nvPicPr>
          <p:cNvPr id="4098" name="Picture 2" descr="The Woman Clothed with the Sun -The Face of the Virgin Mary in Revelation  12:1 – Neo-Historicism – End Times Eschatology From A New Eastern Orthodox  Christian &quot;Historicist&quot; Perspective">
            <a:extLst>
              <a:ext uri="{FF2B5EF4-FFF2-40B4-BE49-F238E27FC236}">
                <a16:creationId xmlns:a16="http://schemas.microsoft.com/office/drawing/2014/main" id="{CD6EDACB-B2F7-7A79-6CCC-4C15B2B685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50" r="42725"/>
          <a:stretch/>
        </p:blipFill>
        <p:spPr bwMode="auto">
          <a:xfrm>
            <a:off x="7855527" y="0"/>
            <a:ext cx="43364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01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417E-BFE7-AD6B-3FAC-40A6C8E1D91B}"/>
              </a:ext>
            </a:extLst>
          </p:cNvPr>
          <p:cNvSpPr>
            <a:spLocks noGrp="1"/>
          </p:cNvSpPr>
          <p:nvPr>
            <p:ph type="title"/>
          </p:nvPr>
        </p:nvSpPr>
        <p:spPr>
          <a:xfrm>
            <a:off x="280139" y="-128432"/>
            <a:ext cx="10058400" cy="1609344"/>
          </a:xfrm>
        </p:spPr>
        <p:txBody>
          <a:bodyPr/>
          <a:lstStyle/>
          <a:p>
            <a:r>
              <a:rPr lang="en-US" dirty="0">
                <a:solidFill>
                  <a:srgbClr val="953322"/>
                </a:solidFill>
              </a:rPr>
              <a:t>Revelation 12:3-17</a:t>
            </a:r>
          </a:p>
        </p:txBody>
      </p:sp>
      <p:sp>
        <p:nvSpPr>
          <p:cNvPr id="3" name="Content Placeholder 2">
            <a:extLst>
              <a:ext uri="{FF2B5EF4-FFF2-40B4-BE49-F238E27FC236}">
                <a16:creationId xmlns:a16="http://schemas.microsoft.com/office/drawing/2014/main" id="{3458C60E-109F-ED3E-ACB1-445D944C0B94}"/>
              </a:ext>
            </a:extLst>
          </p:cNvPr>
          <p:cNvSpPr>
            <a:spLocks noGrp="1"/>
          </p:cNvSpPr>
          <p:nvPr>
            <p:ph idx="1"/>
          </p:nvPr>
        </p:nvSpPr>
        <p:spPr>
          <a:xfrm>
            <a:off x="269749" y="1123879"/>
            <a:ext cx="7429916" cy="5526303"/>
          </a:xfrm>
        </p:spPr>
        <p:txBody>
          <a:bodyPr>
            <a:normAutofit lnSpcReduction="10000"/>
          </a:bodyPr>
          <a:lstStyle/>
          <a:p>
            <a:pPr algn="l"/>
            <a:r>
              <a:rPr lang="en-US" sz="3600" b="1" i="0" baseline="30000" dirty="0">
                <a:solidFill>
                  <a:srgbClr val="000000"/>
                </a:solidFill>
                <a:effectLst/>
                <a:highlight>
                  <a:srgbClr val="FFFFFF"/>
                </a:highlight>
                <a:latin typeface="system-ui"/>
              </a:rPr>
              <a:t>3 </a:t>
            </a:r>
            <a:r>
              <a:rPr lang="en-US" sz="3600" b="0" i="0" dirty="0">
                <a:solidFill>
                  <a:srgbClr val="000000"/>
                </a:solidFill>
                <a:effectLst/>
                <a:highlight>
                  <a:srgbClr val="FFFFFF"/>
                </a:highlight>
                <a:latin typeface="system-ui"/>
              </a:rPr>
              <a:t>And there appeared another wonder in heaven; and behold a great red dragon, having seven heads and ten horns, and seven crowns upon his heads.</a:t>
            </a:r>
          </a:p>
          <a:p>
            <a:pPr algn="l"/>
            <a:r>
              <a:rPr lang="en-US" sz="3600" b="1" i="0" baseline="30000" dirty="0">
                <a:solidFill>
                  <a:srgbClr val="000000"/>
                </a:solidFill>
                <a:effectLst/>
                <a:highlight>
                  <a:srgbClr val="FFFFFF"/>
                </a:highlight>
                <a:latin typeface="system-ui"/>
              </a:rPr>
              <a:t>4 </a:t>
            </a:r>
            <a:r>
              <a:rPr lang="en-US" sz="3600" b="0" i="0" dirty="0">
                <a:solidFill>
                  <a:srgbClr val="000000"/>
                </a:solidFill>
                <a:effectLst/>
                <a:highlight>
                  <a:srgbClr val="FFFFFF"/>
                </a:highlight>
                <a:latin typeface="system-ui"/>
              </a:rPr>
              <a:t>And his tail drew the third part of the stars of heaven, and did cast them to the earth: and the dragon stood before the woman which was ready to be delivered, for to devour her child as soon as it was born.</a:t>
            </a:r>
          </a:p>
          <a:p>
            <a:pPr marL="0" indent="0">
              <a:buNone/>
            </a:pPr>
            <a:endParaRPr lang="en-US" dirty="0"/>
          </a:p>
        </p:txBody>
      </p:sp>
      <p:pic>
        <p:nvPicPr>
          <p:cNvPr id="4098" name="Picture 2" descr="The Woman Clothed with the Sun -The Face of the Virgin Mary in Revelation  12:1 – Neo-Historicism – End Times Eschatology From A New Eastern Orthodox  Christian &quot;Historicist&quot; Perspective">
            <a:extLst>
              <a:ext uri="{FF2B5EF4-FFF2-40B4-BE49-F238E27FC236}">
                <a16:creationId xmlns:a16="http://schemas.microsoft.com/office/drawing/2014/main" id="{CD6EDACB-B2F7-7A79-6CCC-4C15B2B685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50" r="42725"/>
          <a:stretch/>
        </p:blipFill>
        <p:spPr bwMode="auto">
          <a:xfrm>
            <a:off x="7855527" y="0"/>
            <a:ext cx="433647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Left 3">
            <a:extLst>
              <a:ext uri="{FF2B5EF4-FFF2-40B4-BE49-F238E27FC236}">
                <a16:creationId xmlns:a16="http://schemas.microsoft.com/office/drawing/2014/main" id="{464624FD-5395-C87C-C5B4-DA84724EB18B}"/>
              </a:ext>
            </a:extLst>
          </p:cNvPr>
          <p:cNvSpPr/>
          <p:nvPr/>
        </p:nvSpPr>
        <p:spPr>
          <a:xfrm rot="1086813">
            <a:off x="1792861" y="-128324"/>
            <a:ext cx="5388762" cy="6397822"/>
          </a:xfrm>
          <a:prstGeom prst="lef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E36FA0-F9B1-9BB2-32F0-9FCFEBA1A62E}"/>
              </a:ext>
            </a:extLst>
          </p:cNvPr>
          <p:cNvSpPr txBox="1"/>
          <p:nvPr/>
        </p:nvSpPr>
        <p:spPr>
          <a:xfrm rot="1086813">
            <a:off x="2796742" y="1861573"/>
            <a:ext cx="4382258" cy="2677656"/>
          </a:xfrm>
          <a:prstGeom prst="rect">
            <a:avLst/>
          </a:prstGeom>
          <a:noFill/>
        </p:spPr>
        <p:txBody>
          <a:bodyPr wrap="square" rtlCol="0">
            <a:spAutoFit/>
          </a:bodyPr>
          <a:lstStyle/>
          <a:p>
            <a:r>
              <a:rPr lang="en-US" sz="2400" dirty="0">
                <a:solidFill>
                  <a:schemeClr val="bg1"/>
                </a:solidFill>
              </a:rPr>
              <a:t>Obviously a power in opposition to Christ and His church on a mighty scale – Satan as we see in v. 9.  The imagery recalls the “beast” powers of Daniel through which Satan has often worked.  </a:t>
            </a:r>
          </a:p>
        </p:txBody>
      </p:sp>
    </p:spTree>
    <p:extLst>
      <p:ext uri="{BB962C8B-B14F-4D97-AF65-F5344CB8AC3E}">
        <p14:creationId xmlns:p14="http://schemas.microsoft.com/office/powerpoint/2010/main" val="42229049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15B3C4-7FB6-414C-8C24-8862C0E6C9F3}">
  <ds:schemaRefs>
    <ds:schemaRef ds:uri="16c05727-aa75-4e4a-9b5f-8a80a1165891"/>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http://schemas.microsoft.com/office/infopath/2007/PartnerControls"/>
    <ds:schemaRef ds:uri="71af3243-3dd4-4a8d-8c0d-dd76da1f02a5"/>
    <ds:schemaRef ds:uri="http://www.w3.org/XML/1998/namespace"/>
  </ds:schemaRefs>
</ds:datastoreItem>
</file>

<file path=customXml/itemProps3.xml><?xml version="1.0" encoding="utf-8"?>
<ds:datastoreItem xmlns:ds="http://schemas.openxmlformats.org/officeDocument/2006/customXml" ds:itemID="{CE12C2FA-3740-4055-BA8A-74A1458F4A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TM03090434[[fn=Wood Type]]</Template>
  <TotalTime>0</TotalTime>
  <Words>7636</Words>
  <Application>Microsoft Office PowerPoint</Application>
  <PresentationFormat>Widescreen</PresentationFormat>
  <Paragraphs>264</Paragraphs>
  <Slides>79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Arial</vt:lpstr>
      <vt:lpstr>Calibri</vt:lpstr>
      <vt:lpstr>Rockwell</vt:lpstr>
      <vt:lpstr>Rockwell Condensed</vt:lpstr>
      <vt:lpstr>system-ui</vt:lpstr>
      <vt:lpstr>Wingdings</vt:lpstr>
      <vt:lpstr>Wood Type</vt:lpstr>
      <vt:lpstr>The Foundation of God’s Government</vt:lpstr>
      <vt:lpstr>Memory Text:  And the dragon was wroth with the woman, and went to make war with the remnant of her seed, which keep the commandments of God, and have the testimony of Jesus Christ.                Revelation 12:17</vt:lpstr>
      <vt:lpstr>Revelation 12:1-17</vt:lpstr>
      <vt:lpstr>A Woman?   What Woman?</vt:lpstr>
      <vt:lpstr>A Woman?   What Woman?</vt:lpstr>
      <vt:lpstr>Isaiah 30:26 26 Moreover the light of the moon shall be as the light of the sun, and the light of the sun shall be sevenfold, as the light of seven days, in the day that the Lord bindeth up the breach of his people, and healeth the stroke of their wound. </vt:lpstr>
      <vt:lpstr>A Child?   What Child?</vt:lpstr>
      <vt:lpstr>Revelation 12:3-17</vt:lpstr>
      <vt:lpstr>Revelation 12:3-17</vt:lpstr>
      <vt:lpstr>Revelation 12:5-17</vt:lpstr>
      <vt:lpstr>Revelation 12:5-17</vt:lpstr>
      <vt:lpstr>Revelation 12:5-17</vt:lpstr>
      <vt:lpstr>Revelation 12:5-17</vt:lpstr>
      <vt:lpstr>Revelation 12:7-17</vt:lpstr>
      <vt:lpstr>Revelation 12:10-17</vt:lpstr>
      <vt:lpstr>Revelation 12:10-17</vt:lpstr>
      <vt:lpstr>Revelation 12:10-17</vt:lpstr>
      <vt:lpstr>Revelation 12:10-17</vt:lpstr>
      <vt:lpstr>Revelation 12:10-17</vt:lpstr>
      <vt:lpstr>Revelation 12:10-17</vt:lpstr>
      <vt:lpstr>Revelation 12:12-17</vt:lpstr>
      <vt:lpstr>Revelation 12:14-17</vt:lpstr>
      <vt:lpstr>Revelation 12:17</vt:lpstr>
      <vt:lpstr>Revelation 12:17</vt:lpstr>
      <vt:lpstr>The Seventh Trumpet</vt:lpstr>
      <vt:lpstr>The Seventh Trumpet</vt:lpstr>
      <vt:lpstr>The Seventh Trumpet</vt:lpstr>
      <vt:lpstr>The ark in the tabernacle on earth contained the two tables of stone, upon which were inscribed the precepts of the law of God. The ark was merely a receptacle for the tables of the law, and the presence of these divine precepts gave to it its value and sacredness. </vt:lpstr>
      <vt:lpstr>When the temple of God was opened in heaven, the ark of His testament was seen. Within the holy of holies, in the sanctuary in heaven, the divine law is sacredly enshrined—the law that was spoken by God Himself amid the thunders of Sinai and written with His own finger on the tables of stone. </vt:lpstr>
      <vt:lpstr>The law of God in the sanctuary in heaven is the great original, of which the precepts inscribed upon the tables of stone and recorded by Moses in the Pentateuch were an unerring transcript. Those who arrived at an understanding of this important point were thus led to see the sacred, unchanging character of the divine law. </vt:lpstr>
      <vt:lpstr>They saw, as never before, the force of the Saviour's words: “Till heaven and earth pass, one jot or one tittle shall in no wise pass from the law.” Matthew 5:18. The law of God, being a revelation of His will, a transcript of His character, must forever endure, “as a faithful witness in heaven.”</vt:lpstr>
      <vt:lpstr>Not one command has been annulled; not a jot or tittle has been changed. Says the psalmist: “Forever, O Lord, Thy word is settled in heaven.” “All His commandments are sure. They stand fast for ever and ever.” Psalm 119:89; 111:7, 8. </vt:lpstr>
      <vt:lpstr>In the very bosom of the Decalogue is the fourth commandment, as it was first proclaimed: “Remember the Sabbath day, to keep it holy. Six days shalt thou labor, and do all thy work: but the seventh day is the Sabbath of the Lord thy God…”</vt:lpstr>
      <vt:lpstr>Those who had accepted the light concerning the mediation of Christ and the perpetuity of the law of God found that these were the truths presented in Revelation 14. The messages of this chapter constitute a threefold warning which is to prepare the inhabitants of the earth for the Lord's second coming. </vt:lpstr>
      <vt:lpstr>Revelation 14:6-12</vt:lpstr>
      <vt:lpstr>Revelation 14:6-12</vt:lpstr>
      <vt:lpstr>Revelation 14:6-12</vt:lpstr>
      <vt:lpstr>Revelation 14:6-12</vt:lpstr>
      <vt:lpstr>Revelation 14:6-12</vt:lpstr>
      <vt:lpstr>Revelation 14:8-12</vt:lpstr>
      <vt:lpstr>Revelation 14:8-12</vt:lpstr>
      <vt:lpstr>The City of Babel</vt:lpstr>
      <vt:lpstr>The City of Babel</vt:lpstr>
      <vt:lpstr>The City of Babel</vt:lpstr>
      <vt:lpstr>The City of Babel</vt:lpstr>
      <vt:lpstr>The City of Babel</vt:lpstr>
      <vt:lpstr>The City of Babel</vt:lpstr>
      <vt:lpstr>The City of Babel</vt:lpstr>
      <vt:lpstr>The City of Babel</vt:lpstr>
      <vt:lpstr>The City of Babel</vt:lpstr>
      <vt:lpstr>The City of Babel</vt:lpstr>
      <vt:lpstr>Revelation 14:9-12</vt:lpstr>
      <vt:lpstr>Revelation 14:9-12</vt:lpstr>
      <vt:lpstr>Revelation 14:11-12</vt:lpstr>
      <vt:lpstr>Revelation 14:11-12</vt:lpstr>
      <vt:lpstr>Revelation 14:11-12</vt:lpstr>
      <vt:lpstr>The Commandments of God</vt:lpstr>
      <vt:lpstr>The Commandments of God</vt:lpstr>
      <vt:lpstr>In the issue of the contest all Christendom will be divided into two great classes—those who keep the commandments of God and the faith of Jesus, and those who worship the beast and his image and receive his mark.</vt:lpstr>
      <vt:lpstr>Although church and state will unite their power to compel “all, both small and great, rich and poor, free and bond” (Revelation 13:16), to receive “the mark of the beast,” yet the people of God will not receive it. </vt:lpstr>
      <vt:lpstr>The prophet of Patmos beholds “them that had gotten the victory over the beast, and over his image, and over his mark, and over the number of his name, stand on the sea of glass, having the harps of God” and singing the song of Moses and the Lamb.  Revelation 15:2, 3. </vt:lpstr>
      <vt:lpstr>Now as in former ages, the presentation of a truth that reproves the sins and errors of the times will excite opposition. “Everyone that doeth evil hateth the light, neither cometh to the light, lest his deeds should be reproved.” John 3:20. </vt:lpstr>
      <vt:lpstr>As men see that they cannot maintain their position by the Scriptures, many determine to maintain it at all hazards, and with a malicious spirit they assail the character and motives of those who stand in defense of unpopular truth. It is the same policy which has been pursued in all ages. </vt:lpstr>
      <vt:lpstr>Elijah was declared to be a troubler in Israel, Jeremiah a traitor, Paul a polluter of the temple. From that day to this, those who would be loyal to truth have been denounced as seditious, heretical, or schismatic. </vt:lpstr>
      <vt:lpstr>Multitudes who are too unbelieving to accept the sure word of prophecy will receive with unquestioning credulity an accusation against those who dare to reprove fashionable sins. This spirit will increase more and more. </vt:lpstr>
      <vt:lpstr>And the Bible plainly teaches that a time is approaching when the laws of the state will so conflict with the law of God that whosoever would obey all the divine precepts must brave reproach and punishment as an evildoer. </vt:lpstr>
      <vt:lpstr>In view of this, what is the duty of the messenger of truth? Shall he conclude that the truth ought not to be presented, since often its only effect is to arouse men to evade or resist its claims? No; he has no more reason for withholding the testimony of God's word, because it excites opposition, than had earlier Reformers. </vt:lpstr>
      <vt:lpstr>The confession of faith made by saints and martyrs was recorded for the benefit of succeeding generations. Those living examples of holiness and steadfast integrity have come down to inspire courage in those who are now called to stand as witnesses for God. </vt:lpstr>
      <vt:lpstr>They received grace and truth, not for themselves alone, but that, through them, the knowledge of God might enlighten the earth. Has God given light to His servants in this generation? Then they should let it shine forth to the world. </vt:lpstr>
      <vt:lpstr>Anciently the Lord declared to one who spoke in His name: “The house of Israel will not hearken unto thee; for they will not hearken unto Me.” Nevertheless He said: “Thou shalt speak My words unto them, whether they will hear, or whether they will forbear.” Ezekiel 3:7; 2:7. </vt:lpstr>
      <vt:lpstr>To the servant of God at this time is the command addressed: “Lift up thy voice like a trumpet, and show My people their transgression, and the house of Jacob their sins.” </vt:lpstr>
      <vt:lpstr>The great obstacle both to the acceptance and to the promulgation of truth is the fact that it involves inconvenience and reproach. This is the only argument against the truth which its advocates have never been able to refute. But this does not deter the true followers of Christ. </vt:lpstr>
      <vt:lpstr>These do not wait for truth to become popular. Being convinced of their duty, they deliberately accept the cross, with the apostle Paul counting that “our light affliction, which is but for a moment, </vt:lpstr>
      <vt:lpstr>worketh for us a far more exceeding and eternal weight of glory;” with one of old, “esteeming the reproach of Christ greater riches than the treasures in Egypt.” 2 Corinthians 4:17; Hebrews 11:26. </vt:lpstr>
      <vt:lpstr>Whatever may be their profession, it is only those who are world servers at heart that act from policy rather than principle in religious things. We should choose the right because it is right, and leave consequences with God. </vt:lpstr>
      <vt:lpstr>To men of principle, faith, and daring, the world is indebted for its great reforms. By such men the work of reform for this time must be carried forward.</vt:lpstr>
      <vt:lpstr>Thus saith the Lord: “Hearken unto Me, ye that know righteousness, the people in whose heart is My law; fear ye not the reproach of men, neither be ye afraid of their revilings. </vt:lpstr>
      <vt:lpstr>For the moth shall eat them up like a garment, and the worm shall eat them like wool: but My righteousness shall be forever, and My salvation from generation to generation.” Isaiah 51:7, 8.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2023-04-01T02:49:20Z</dcterms:created>
  <dcterms:modified xsi:type="dcterms:W3CDTF">2024-06-01T07:46:43Z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